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51"/>
  </p:notesMasterIdLst>
  <p:sldIdLst>
    <p:sldId id="339" r:id="rId5"/>
    <p:sldId id="342" r:id="rId6"/>
    <p:sldId id="457" r:id="rId7"/>
    <p:sldId id="397" r:id="rId8"/>
    <p:sldId id="348" r:id="rId9"/>
    <p:sldId id="368" r:id="rId10"/>
    <p:sldId id="438" r:id="rId11"/>
    <p:sldId id="370" r:id="rId12"/>
    <p:sldId id="349" r:id="rId13"/>
    <p:sldId id="346" r:id="rId14"/>
    <p:sldId id="350" r:id="rId15"/>
    <p:sldId id="459" r:id="rId16"/>
    <p:sldId id="381" r:id="rId17"/>
    <p:sldId id="429" r:id="rId18"/>
    <p:sldId id="400" r:id="rId19"/>
    <p:sldId id="353" r:id="rId20"/>
    <p:sldId id="355" r:id="rId21"/>
    <p:sldId id="418" r:id="rId22"/>
    <p:sldId id="373" r:id="rId23"/>
    <p:sldId id="427" r:id="rId24"/>
    <p:sldId id="389" r:id="rId25"/>
    <p:sldId id="403" r:id="rId26"/>
    <p:sldId id="404" r:id="rId27"/>
    <p:sldId id="390" r:id="rId28"/>
    <p:sldId id="392" r:id="rId29"/>
    <p:sldId id="376" r:id="rId30"/>
    <p:sldId id="431" r:id="rId31"/>
    <p:sldId id="379" r:id="rId32"/>
    <p:sldId id="378" r:id="rId33"/>
    <p:sldId id="388" r:id="rId34"/>
    <p:sldId id="411" r:id="rId35"/>
    <p:sldId id="439" r:id="rId36"/>
    <p:sldId id="441" r:id="rId37"/>
    <p:sldId id="413" r:id="rId38"/>
    <p:sldId id="442" r:id="rId39"/>
    <p:sldId id="433" r:id="rId40"/>
    <p:sldId id="434" r:id="rId41"/>
    <p:sldId id="440" r:id="rId42"/>
    <p:sldId id="384" r:id="rId43"/>
    <p:sldId id="385" r:id="rId44"/>
    <p:sldId id="444" r:id="rId45"/>
    <p:sldId id="443" r:id="rId46"/>
    <p:sldId id="426" r:id="rId47"/>
    <p:sldId id="395" r:id="rId48"/>
    <p:sldId id="460" r:id="rId49"/>
    <p:sldId id="410" r:id="rId5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70F5"/>
    <a:srgbClr val="49CCD0"/>
    <a:srgbClr val="CC614C"/>
    <a:srgbClr val="58FA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46"/>
    <p:restoredTop sz="97366"/>
  </p:normalViewPr>
  <p:slideViewPr>
    <p:cSldViewPr snapToGrid="0" snapToObjects="1" showGuides="1">
      <p:cViewPr varScale="1">
        <p:scale>
          <a:sx n="178" d="100"/>
          <a:sy n="178" d="100"/>
        </p:scale>
        <p:origin x="174" y="216"/>
      </p:cViewPr>
      <p:guideLst>
        <p:guide orient="horz" pos="1620"/>
        <p:guide pos="2880"/>
      </p:guideLst>
    </p:cSldViewPr>
  </p:slideViewPr>
  <p:outlineViewPr>
    <p:cViewPr>
      <p:scale>
        <a:sx n="33" d="100"/>
        <a:sy n="33" d="100"/>
      </p:scale>
      <p:origin x="0" y="-2912"/>
    </p:cViewPr>
  </p:outlineViewPr>
  <p:notesTextViewPr>
    <p:cViewPr>
      <p:scale>
        <a:sx n="80" d="100"/>
        <a:sy n="8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6/17/2018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1</a:t>
            </a:fld>
            <a:endParaRPr lang="en-US"/>
          </a:p>
        </p:txBody>
      </p:sp>
    </p:spTree>
    <p:extLst>
      <p:ext uri="{BB962C8B-B14F-4D97-AF65-F5344CB8AC3E}">
        <p14:creationId xmlns:p14="http://schemas.microsoft.com/office/powerpoint/2010/main" val="709179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201749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a:p>
        </p:txBody>
      </p:sp>
    </p:spTree>
    <p:extLst>
      <p:ext uri="{BB962C8B-B14F-4D97-AF65-F5344CB8AC3E}">
        <p14:creationId xmlns:p14="http://schemas.microsoft.com/office/powerpoint/2010/main" val="333103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706071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5212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1596538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1506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173665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25</a:t>
            </a:fld>
            <a:endParaRPr lang="en-US"/>
          </a:p>
        </p:txBody>
      </p:sp>
    </p:spTree>
    <p:extLst>
      <p:ext uri="{BB962C8B-B14F-4D97-AF65-F5344CB8AC3E}">
        <p14:creationId xmlns:p14="http://schemas.microsoft.com/office/powerpoint/2010/main" val="45280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a:p>
        </p:txBody>
      </p:sp>
    </p:spTree>
    <p:extLst>
      <p:ext uri="{BB962C8B-B14F-4D97-AF65-F5344CB8AC3E}">
        <p14:creationId xmlns:p14="http://schemas.microsoft.com/office/powerpoint/2010/main" val="159606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28</a:t>
            </a:fld>
            <a:endParaRPr lang="en-US"/>
          </a:p>
        </p:txBody>
      </p:sp>
    </p:spTree>
    <p:extLst>
      <p:ext uri="{BB962C8B-B14F-4D97-AF65-F5344CB8AC3E}">
        <p14:creationId xmlns:p14="http://schemas.microsoft.com/office/powerpoint/2010/main" val="2008620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1011189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1304215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2099490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2354215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33</a:t>
            </a:fld>
            <a:endParaRPr lang="en-US"/>
          </a:p>
        </p:txBody>
      </p:sp>
    </p:spTree>
    <p:extLst>
      <p:ext uri="{BB962C8B-B14F-4D97-AF65-F5344CB8AC3E}">
        <p14:creationId xmlns:p14="http://schemas.microsoft.com/office/powerpoint/2010/main" val="3169315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34</a:t>
            </a:fld>
            <a:endParaRPr lang="en-US"/>
          </a:p>
        </p:txBody>
      </p:sp>
    </p:spTree>
    <p:extLst>
      <p:ext uri="{BB962C8B-B14F-4D97-AF65-F5344CB8AC3E}">
        <p14:creationId xmlns:p14="http://schemas.microsoft.com/office/powerpoint/2010/main" val="436639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35</a:t>
            </a:fld>
            <a:endParaRPr lang="en-US"/>
          </a:p>
        </p:txBody>
      </p:sp>
    </p:spTree>
    <p:extLst>
      <p:ext uri="{BB962C8B-B14F-4D97-AF65-F5344CB8AC3E}">
        <p14:creationId xmlns:p14="http://schemas.microsoft.com/office/powerpoint/2010/main" val="4089919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36</a:t>
            </a:fld>
            <a:endParaRPr lang="en-US"/>
          </a:p>
        </p:txBody>
      </p:sp>
    </p:spTree>
    <p:extLst>
      <p:ext uri="{BB962C8B-B14F-4D97-AF65-F5344CB8AC3E}">
        <p14:creationId xmlns:p14="http://schemas.microsoft.com/office/powerpoint/2010/main" val="2514069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37</a:t>
            </a:fld>
            <a:endParaRPr lang="en-US"/>
          </a:p>
        </p:txBody>
      </p:sp>
    </p:spTree>
    <p:extLst>
      <p:ext uri="{BB962C8B-B14F-4D97-AF65-F5344CB8AC3E}">
        <p14:creationId xmlns:p14="http://schemas.microsoft.com/office/powerpoint/2010/main" val="3490064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38</a:t>
            </a:fld>
            <a:endParaRPr lang="en-US"/>
          </a:p>
        </p:txBody>
      </p:sp>
    </p:spTree>
    <p:extLst>
      <p:ext uri="{BB962C8B-B14F-4D97-AF65-F5344CB8AC3E}">
        <p14:creationId xmlns:p14="http://schemas.microsoft.com/office/powerpoint/2010/main" val="2600714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39</a:t>
            </a:fld>
            <a:endParaRPr lang="en-US"/>
          </a:p>
        </p:txBody>
      </p:sp>
    </p:spTree>
    <p:extLst>
      <p:ext uri="{BB962C8B-B14F-4D97-AF65-F5344CB8AC3E}">
        <p14:creationId xmlns:p14="http://schemas.microsoft.com/office/powerpoint/2010/main" val="1891701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2126222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40</a:t>
            </a:fld>
            <a:endParaRPr lang="en-US"/>
          </a:p>
        </p:txBody>
      </p:sp>
    </p:spTree>
    <p:extLst>
      <p:ext uri="{BB962C8B-B14F-4D97-AF65-F5344CB8AC3E}">
        <p14:creationId xmlns:p14="http://schemas.microsoft.com/office/powerpoint/2010/main" val="1720991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41</a:t>
            </a:fld>
            <a:endParaRPr lang="en-US"/>
          </a:p>
        </p:txBody>
      </p:sp>
    </p:spTree>
    <p:extLst>
      <p:ext uri="{BB962C8B-B14F-4D97-AF65-F5344CB8AC3E}">
        <p14:creationId xmlns:p14="http://schemas.microsoft.com/office/powerpoint/2010/main" val="159013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42</a:t>
            </a:fld>
            <a:endParaRPr lang="en-US"/>
          </a:p>
        </p:txBody>
      </p:sp>
    </p:spTree>
    <p:extLst>
      <p:ext uri="{BB962C8B-B14F-4D97-AF65-F5344CB8AC3E}">
        <p14:creationId xmlns:p14="http://schemas.microsoft.com/office/powerpoint/2010/main" val="1006637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43</a:t>
            </a:fld>
            <a:endParaRPr lang="en-US"/>
          </a:p>
        </p:txBody>
      </p:sp>
    </p:spTree>
    <p:extLst>
      <p:ext uri="{BB962C8B-B14F-4D97-AF65-F5344CB8AC3E}">
        <p14:creationId xmlns:p14="http://schemas.microsoft.com/office/powerpoint/2010/main" val="1112816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44</a:t>
            </a:fld>
            <a:endParaRPr lang="en-US"/>
          </a:p>
        </p:txBody>
      </p:sp>
    </p:spTree>
    <p:extLst>
      <p:ext uri="{BB962C8B-B14F-4D97-AF65-F5344CB8AC3E}">
        <p14:creationId xmlns:p14="http://schemas.microsoft.com/office/powerpoint/2010/main" val="139852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3719064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135485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1966197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73827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228056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703968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FastStart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1727313-E768-3A43-882E-78EE1659D114}" type="datetimeFigureOut">
              <a:rPr lang="en-US" smtClean="0"/>
              <a:t>6/17/2018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5182E7-7388-6940-A801-FDDE5C25A75C}" type="slidenum">
              <a:rPr lang="en-US" smtClean="0"/>
              <a:t>‹#›</a:t>
            </a:fld>
            <a:endParaRPr lang="en-US"/>
          </a:p>
        </p:txBody>
      </p:sp>
    </p:spTree>
    <p:extLst>
      <p:ext uri="{BB962C8B-B14F-4D97-AF65-F5344CB8AC3E}">
        <p14:creationId xmlns:p14="http://schemas.microsoft.com/office/powerpoint/2010/main" val="12197453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Cloud / FastStart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60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Cloud / FastStart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FastStart / © 2017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IBM Cloud / FastStart / © 2017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FastStart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FastStart / © 2017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FastStart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FastStart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FastStart / © 2017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524326"/>
            <a:ext cx="7974701" cy="3108960"/>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60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60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Cloud / FastStart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 2018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Cloud / © 2018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theme" Target="../theme/theme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FastStart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IBM Cloud / FastStart / © 2017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9.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9.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9.xml"/><Relationship Id="rId4" Type="http://schemas.openxmlformats.org/officeDocument/2006/relationships/hyperlink" Target="https://kubernetes.io/docs/reference/kubectl/cheatsheet/"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2" Type="http://schemas.openxmlformats.org/officeDocument/2006/relationships/hyperlink" Target="https://www.tecmint.com/command-line-tools-to-monitor-linux-performance/" TargetMode="External"/><Relationship Id="rId1" Type="http://schemas.openxmlformats.org/officeDocument/2006/relationships/slideLayout" Target="../slideLayouts/slideLayout89.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7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console.bluemix.net/docs/cli/reference/bluemix_cli/all_versions.html"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ibm.com/support/knowledgecenter/en/SSBS6K_2.1.0/manage_cluster/cfc_cli.html" TargetMode="Externa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9.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stackoverflow.com/questions/tagged/ibm-cloud-private" TargetMode="External"/><Relationship Id="rId7" Type="http://schemas.openxmlformats.org/officeDocument/2006/relationships/hyperlink" Target="https://www.ibm.com/support/knowledgecenter/en/SSBS6K_2.1.0/" TargetMode="External"/><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45.tiff"/><Relationship Id="rId5" Type="http://schemas.openxmlformats.org/officeDocument/2006/relationships/image" Target="../media/image44.tiff"/><Relationship Id="rId4" Type="http://schemas.openxmlformats.org/officeDocument/2006/relationships/hyperlink" Target="https://ibm-cloud-tech.slack.com/"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www.youtube.com/watch?v=mMhnGjp8oOI&amp;t=437s" TargetMode="External"/><Relationship Id="rId7" Type="http://schemas.openxmlformats.org/officeDocument/2006/relationships/image" Target="../media/image47.tiff"/><Relationship Id="rId2" Type="http://schemas.openxmlformats.org/officeDocument/2006/relationships/notesSlide" Target="../notesSlides/notesSlide22.xml"/><Relationship Id="rId1" Type="http://schemas.openxmlformats.org/officeDocument/2006/relationships/slideLayout" Target="../slideLayouts/slideLayout79.xml"/><Relationship Id="rId6" Type="http://schemas.openxmlformats.org/officeDocument/2006/relationships/hyperlink" Target="https://medium.com/ibm-cloud" TargetMode="External"/><Relationship Id="rId5" Type="http://schemas.openxmlformats.org/officeDocument/2006/relationships/hyperlink" Target="http://docs.grafana.org/guides/getting_started/" TargetMode="External"/><Relationship Id="rId10" Type="http://schemas.openxmlformats.org/officeDocument/2006/relationships/image" Target="../media/image50.png"/><Relationship Id="rId4" Type="http://schemas.openxmlformats.org/officeDocument/2006/relationships/hyperlink" Target="https://developer.ibm.com/recipes/" TargetMode="External"/><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9.xml"/><Relationship Id="rId6" Type="http://schemas.openxmlformats.org/officeDocument/2006/relationships/hyperlink" Target="https://github.com/jconallen/kubetoy" TargetMode="External"/><Relationship Id="rId5" Type="http://schemas.openxmlformats.org/officeDocument/2006/relationships/hyperlink" Target="https://github.com/daveweilert/vpk" TargetMode="External"/><Relationship Id="rId10" Type="http://schemas.openxmlformats.org/officeDocument/2006/relationships/image" Target="../media/image54.png"/><Relationship Id="rId4" Type="http://schemas.openxmlformats.org/officeDocument/2006/relationships/hyperlink" Target="https://kubernetes.io/docs/home" TargetMode="External"/><Relationship Id="rId9" Type="http://schemas.openxmlformats.org/officeDocument/2006/relationships/hyperlink" Target="https://github.ibm.com/gpacker/icp-ezsetup/blob/master/icp2101-singleVMsetupUbuntu.m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9.xml"/><Relationship Id="rId5" Type="http://schemas.openxmlformats.org/officeDocument/2006/relationships/image" Target="../media/image46.png"/><Relationship Id="rId4" Type="http://schemas.openxmlformats.org/officeDocument/2006/relationships/hyperlink" Target="https://www.ibm.com/support/knowledgecenter/en/SSBS6K_2.1.0.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79.xml"/><Relationship Id="rId5" Type="http://schemas.openxmlformats.org/officeDocument/2006/relationships/image" Target="../media/image44.tiff"/><Relationship Id="rId4" Type="http://schemas.openxmlformats.org/officeDocument/2006/relationships/hyperlink" Target="https://stackoverflow.com/questions/tagged/ibm-cloud-privat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79.xml"/><Relationship Id="rId4" Type="http://schemas.openxmlformats.org/officeDocument/2006/relationships/hyperlink" Target="http://169.48.64.254:32321/"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9.37.239.93/dev/a/5" TargetMode="External"/><Relationship Id="rId3" Type="http://schemas.openxmlformats.org/officeDocument/2006/relationships/image" Target="../media/image58.png"/><Relationship Id="rId7" Type="http://schemas.openxmlformats.org/officeDocument/2006/relationships/hyperlink" Target="https://9.37.239.93/dev/a/7" TargetMode="External"/><Relationship Id="rId2" Type="http://schemas.openxmlformats.org/officeDocument/2006/relationships/notesSlide" Target="../notesSlides/notesSlide27.xml"/><Relationship Id="rId1" Type="http://schemas.openxmlformats.org/officeDocument/2006/relationships/slideLayout" Target="../slideLayouts/slideLayout79.xml"/><Relationship Id="rId6" Type="http://schemas.openxmlformats.org/officeDocument/2006/relationships/hyperlink" Target="https://9.37.239.93/dev/a/8" TargetMode="External"/><Relationship Id="rId5" Type="http://schemas.openxmlformats.org/officeDocument/2006/relationships/hyperlink" Target="https://9.37.239.93/dev/a/9" TargetMode="External"/><Relationship Id="rId10" Type="http://schemas.openxmlformats.org/officeDocument/2006/relationships/image" Target="../media/image59.png"/><Relationship Id="rId4" Type="http://schemas.openxmlformats.org/officeDocument/2006/relationships/hyperlink" Target="https://9.37.239.93/dev/a/12" TargetMode="External"/><Relationship Id="rId9" Type="http://schemas.openxmlformats.org/officeDocument/2006/relationships/hyperlink" Target="http://169.48.64.254:32321/browse/feature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ocs.grafana.org/guides/getting_started/" TargetMode="External"/><Relationship Id="rId7" Type="http://schemas.openxmlformats.org/officeDocument/2006/relationships/image" Target="../media/image47.tiff"/><Relationship Id="rId2" Type="http://schemas.openxmlformats.org/officeDocument/2006/relationships/notesSlide" Target="../notesSlides/notesSlide28.xml"/><Relationship Id="rId1" Type="http://schemas.openxmlformats.org/officeDocument/2006/relationships/slideLayout" Target="../slideLayouts/slideLayout79.xml"/><Relationship Id="rId6" Type="http://schemas.openxmlformats.org/officeDocument/2006/relationships/hyperlink" Target="https://youtu.be/sKNZMtoSHN4" TargetMode="External"/><Relationship Id="rId5" Type="http://schemas.openxmlformats.org/officeDocument/2006/relationships/hyperlink" Target="https://youtu.be/FhNUrueWwOk" TargetMode="External"/><Relationship Id="rId4" Type="http://schemas.openxmlformats.org/officeDocument/2006/relationships/hyperlink" Target="https://youtu.be/mgcJPREl3CU"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9.xml"/><Relationship Id="rId6" Type="http://schemas.openxmlformats.org/officeDocument/2006/relationships/hyperlink" Target="https://www.youtube.com/watch?v=j-eCKDhj-Os&amp;t=43s" TargetMode="External"/><Relationship Id="rId5" Type="http://schemas.openxmlformats.org/officeDocument/2006/relationships/hyperlink" Target="https://www.timroes.de/2016/10/23/kibana5-introduction/" TargetMode="External"/><Relationship Id="rId4" Type="http://schemas.openxmlformats.org/officeDocument/2006/relationships/hyperlink" Target="https://www.youtube.com/watch?v=mMhnGjp8oOI&amp;t=437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9.xml"/></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79.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hyperlink" Target="https://developer.ibm.com/recipes/tutorials/setting-up-system-alerts-in-an-ibm-cloud-private-environment" TargetMode="External"/><Relationship Id="rId10" Type="http://schemas.openxmlformats.org/officeDocument/2006/relationships/image" Target="../media/image49.png"/><Relationship Id="rId4" Type="http://schemas.openxmlformats.org/officeDocument/2006/relationships/hyperlink" Target="https://developer.ibm.com/recipes/" TargetMode="External"/><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79.xml"/><Relationship Id="rId5" Type="http://schemas.openxmlformats.org/officeDocument/2006/relationships/image" Target="../media/image50.png"/><Relationship Id="rId4" Type="http://schemas.openxmlformats.org/officeDocument/2006/relationships/hyperlink" Target="https://medium.com/ibm-clou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79.xml"/><Relationship Id="rId5" Type="http://schemas.openxmlformats.org/officeDocument/2006/relationships/image" Target="../media/image51.png"/><Relationship Id="rId4" Type="http://schemas.openxmlformats.org/officeDocument/2006/relationships/hyperlink" Target="https://kubernetes.io/docs/home/?path=users&amp;persona=app-developer&amp;level=foundationa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github.ibm.com/gpacker/icp-ezsetup/blob/master/icp2101-singleVMsetupUbuntu.md" TargetMode="External"/><Relationship Id="rId7"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79.xml"/><Relationship Id="rId6" Type="http://schemas.openxmlformats.org/officeDocument/2006/relationships/image" Target="../media/image52.png"/><Relationship Id="rId5" Type="http://schemas.openxmlformats.org/officeDocument/2006/relationships/hyperlink" Target="https://github.com/jconallen/kubetoy" TargetMode="External"/><Relationship Id="rId4" Type="http://schemas.openxmlformats.org/officeDocument/2006/relationships/hyperlink" Target="https://github.com/daveweilert/vpk"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www.safaribooksonline.com/" TargetMode="External"/><Relationship Id="rId2" Type="http://schemas.openxmlformats.org/officeDocument/2006/relationships/notesSlide" Target="../notesSlides/notesSlide34.xml"/><Relationship Id="rId1" Type="http://schemas.openxmlformats.org/officeDocument/2006/relationships/slideLayout" Target="../slideLayouts/slideLayout79.xml"/><Relationship Id="rId5" Type="http://schemas.openxmlformats.org/officeDocument/2006/relationships/image" Target="../media/image70.png"/><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ibm.com/support/knowledgecenter/en/SSBS6K_2.1.0.3/manage_metrics/metering_service.html" TargetMode="External"/><Relationship Id="rId2" Type="http://schemas.openxmlformats.org/officeDocument/2006/relationships/notesSlide" Target="../notesSlides/notesSlide4.xml"/><Relationship Id="rId1" Type="http://schemas.openxmlformats.org/officeDocument/2006/relationships/slideLayout" Target="../slideLayouts/slideLayout79.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dirty="0"/>
              <a:t>IBM Cloud / © 2018 IBM Corporation</a:t>
            </a:r>
            <a:endParaRPr lang="en-US" dirty="0"/>
          </a:p>
        </p:txBody>
      </p:sp>
      <p:sp>
        <p:nvSpPr>
          <p:cNvPr id="2" name="Title 1"/>
          <p:cNvSpPr>
            <a:spLocks noGrp="1"/>
          </p:cNvSpPr>
          <p:nvPr>
            <p:ph type="title"/>
          </p:nvPr>
        </p:nvSpPr>
        <p:spPr>
          <a:xfrm>
            <a:off x="228599" y="203781"/>
            <a:ext cx="4424321" cy="4479344"/>
          </a:xfrm>
        </p:spPr>
        <p:txBody>
          <a:bodyPr/>
          <a:lstStyle/>
          <a:p>
            <a:r>
              <a:rPr lang="en-US" dirty="0"/>
              <a:t>Debugging and Monitoring </a:t>
            </a:r>
            <a:br>
              <a:rPr lang="en-US" dirty="0"/>
            </a:br>
            <a:r>
              <a:rPr lang="en-US" dirty="0"/>
              <a:t>while using </a:t>
            </a:r>
            <a:br>
              <a:rPr lang="en-US" dirty="0"/>
            </a:br>
            <a:r>
              <a:rPr lang="en-US" dirty="0"/>
              <a:t>IBM </a:t>
            </a:r>
            <a:r>
              <a:rPr lang="en-US"/>
              <a:t>Cloud </a:t>
            </a:r>
            <a:r>
              <a:rPr lang="en-US" smtClean="0"/>
              <a:t>Private</a:t>
            </a:r>
            <a:r>
              <a:rPr lang="en-US" dirty="0"/>
              <a:t/>
            </a:r>
            <a:br>
              <a:rPr lang="en-US" dirty="0"/>
            </a:br>
            <a:r>
              <a:rPr lang="en-US" dirty="0"/>
              <a:t/>
            </a:r>
            <a:br>
              <a:rPr lang="en-US" dirty="0"/>
            </a:br>
            <a:endParaRPr lang="en-US" sz="1600" dirty="0"/>
          </a:p>
        </p:txBody>
      </p:sp>
    </p:spTree>
    <p:extLst>
      <p:ext uri="{BB962C8B-B14F-4D97-AF65-F5344CB8AC3E}">
        <p14:creationId xmlns:p14="http://schemas.microsoft.com/office/powerpoint/2010/main" val="153306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Grafana dashboard</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10</a:t>
            </a:fld>
            <a:endParaRPr lang="en-US" dirty="0"/>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5508168" y="1240824"/>
            <a:ext cx="3265715" cy="3200545"/>
          </a:xfrm>
        </p:spPr>
        <p:txBody>
          <a:bodyPr/>
          <a:lstStyle/>
          <a:p>
            <a:r>
              <a:rPr lang="en-US" dirty="0"/>
              <a:t>Viewing of cloud private metrics using defined Grafana dashboards.  </a:t>
            </a:r>
          </a:p>
          <a:p>
            <a:endParaRPr lang="en-US" dirty="0"/>
          </a:p>
          <a:p>
            <a:r>
              <a:rPr lang="en-US" dirty="0"/>
              <a:t>Dashboards can be filtered by time and provide rich inactive views and drill-down capabilities.</a:t>
            </a:r>
          </a:p>
          <a:p>
            <a:pPr marL="342900" indent="-342900">
              <a:buFont typeface="+mj-lt"/>
              <a:buAutoNum type="arabicPeriod"/>
            </a:pPr>
            <a:endParaRPr lang="en-US" dirty="0"/>
          </a:p>
          <a:p>
            <a:pPr marL="342900" indent="-342900">
              <a:buFont typeface="+mj-lt"/>
              <a:buAutoNum type="arabicPeriod"/>
            </a:pPr>
            <a:endParaRPr lang="en-US" dirty="0"/>
          </a:p>
        </p:txBody>
      </p:sp>
      <p:pic>
        <p:nvPicPr>
          <p:cNvPr id="5122" name="Picture 2" descr="C:\Users\IBM_AD~1\AppData\Local\Temp\SNAGHTML1eff10f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60525"/>
            <a:ext cx="5166360" cy="332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75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Zipkin </a:t>
            </a:r>
            <a:r>
              <a:rPr lang="mr-IN" dirty="0"/>
              <a:t>–</a:t>
            </a:r>
            <a:r>
              <a:rPr lang="en-US" dirty="0"/>
              <a:t> Application level tracing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11</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5"/>
          <p:cNvSpPr>
            <a:spLocks noGrp="1"/>
          </p:cNvSpPr>
          <p:nvPr>
            <p:ph type="body" sz="quarter" idx="13"/>
          </p:nvPr>
        </p:nvSpPr>
        <p:spPr>
          <a:xfrm>
            <a:off x="5629984" y="1240824"/>
            <a:ext cx="3143900" cy="3200545"/>
          </a:xfrm>
        </p:spPr>
        <p:txBody>
          <a:bodyPr/>
          <a:lstStyle/>
          <a:p>
            <a:r>
              <a:rPr lang="en-US" dirty="0"/>
              <a:t>Zipkin is a distributed tracing system. </a:t>
            </a:r>
          </a:p>
          <a:p>
            <a:endParaRPr lang="en-US" dirty="0"/>
          </a:p>
          <a:p>
            <a:r>
              <a:rPr lang="en-US" dirty="0"/>
              <a:t>It helps gather timing data needed to troubleshoot latency problems in microservice architectures. It manages both the collection and lookup of this data. </a:t>
            </a:r>
          </a:p>
          <a:p>
            <a:endParaRPr lang="en-US" dirty="0"/>
          </a:p>
          <a:p>
            <a:r>
              <a:rPr lang="en-US" dirty="0"/>
              <a:t>Zipkin is installed with Microservice Builder.</a:t>
            </a:r>
          </a:p>
          <a:p>
            <a:endParaRPr lang="en-US" dirty="0"/>
          </a:p>
          <a:p>
            <a:r>
              <a:rPr lang="en-US" dirty="0"/>
              <a:t>The “Catalog” Node.js container app is instrumented with Zipkin.</a:t>
            </a:r>
          </a:p>
        </p:txBody>
      </p:sp>
      <p:pic>
        <p:nvPicPr>
          <p:cNvPr id="8" name="Picture 7"/>
          <p:cNvPicPr>
            <a:picLocks noChangeAspect="1"/>
          </p:cNvPicPr>
          <p:nvPr/>
        </p:nvPicPr>
        <p:blipFill>
          <a:blip r:embed="rId3"/>
          <a:stretch>
            <a:fillRect/>
          </a:stretch>
        </p:blipFill>
        <p:spPr>
          <a:xfrm>
            <a:off x="228600" y="1240824"/>
            <a:ext cx="5259962" cy="2575474"/>
          </a:xfrm>
          <a:prstGeom prst="rect">
            <a:avLst/>
          </a:prstGeom>
        </p:spPr>
      </p:pic>
    </p:spTree>
    <p:extLst>
      <p:ext uri="{BB962C8B-B14F-4D97-AF65-F5344CB8AC3E}">
        <p14:creationId xmlns:p14="http://schemas.microsoft.com/office/powerpoint/2010/main" val="73714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Zipkin </a:t>
            </a:r>
            <a:r>
              <a:rPr lang="mr-IN" dirty="0"/>
              <a:t>–</a:t>
            </a:r>
            <a:r>
              <a:rPr lang="en-US" dirty="0"/>
              <a:t> Use within </a:t>
            </a:r>
            <a:r>
              <a:rPr lang="en-US" dirty="0" err="1"/>
              <a:t>Istio</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12</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5"/>
          <p:cNvSpPr>
            <a:spLocks noGrp="1"/>
          </p:cNvSpPr>
          <p:nvPr>
            <p:ph type="body" sz="quarter" idx="13"/>
          </p:nvPr>
        </p:nvSpPr>
        <p:spPr>
          <a:xfrm>
            <a:off x="4826420" y="774016"/>
            <a:ext cx="3143900" cy="1003612"/>
          </a:xfrm>
        </p:spPr>
        <p:txBody>
          <a:bodyPr/>
          <a:lstStyle/>
          <a:p>
            <a:r>
              <a:rPr lang="en-US" dirty="0"/>
              <a:t>Zipkin is a distributed tracing system. </a:t>
            </a:r>
          </a:p>
          <a:p>
            <a:endParaRPr lang="en-US" dirty="0"/>
          </a:p>
          <a:p>
            <a:r>
              <a:rPr lang="en-US" dirty="0"/>
              <a:t>At this time current plans are to use Zipkin within the </a:t>
            </a:r>
            <a:r>
              <a:rPr lang="en-US" dirty="0" err="1"/>
              <a:t>Istio</a:t>
            </a:r>
            <a:r>
              <a:rPr lang="en-US" dirty="0"/>
              <a:t> offering. </a:t>
            </a:r>
          </a:p>
        </p:txBody>
      </p:sp>
      <p:pic>
        <p:nvPicPr>
          <p:cNvPr id="9" name="Picture 8">
            <a:extLst>
              <a:ext uri="{FF2B5EF4-FFF2-40B4-BE49-F238E27FC236}">
                <a16:creationId xmlns="" xmlns:a16="http://schemas.microsoft.com/office/drawing/2014/main" id="{469D0DAA-06CD-5A4A-8A71-31A7640FE758}"/>
              </a:ext>
            </a:extLst>
          </p:cNvPr>
          <p:cNvPicPr>
            <a:picLocks noChangeAspect="1"/>
          </p:cNvPicPr>
          <p:nvPr/>
        </p:nvPicPr>
        <p:blipFill>
          <a:blip r:embed="rId3"/>
          <a:stretch>
            <a:fillRect/>
          </a:stretch>
        </p:blipFill>
        <p:spPr>
          <a:xfrm>
            <a:off x="228601" y="774016"/>
            <a:ext cx="4038690" cy="2585711"/>
          </a:xfrm>
          <a:prstGeom prst="rect">
            <a:avLst/>
          </a:prstGeom>
        </p:spPr>
      </p:pic>
      <p:pic>
        <p:nvPicPr>
          <p:cNvPr id="5" name="Picture 4">
            <a:extLst>
              <a:ext uri="{FF2B5EF4-FFF2-40B4-BE49-F238E27FC236}">
                <a16:creationId xmlns="" xmlns:a16="http://schemas.microsoft.com/office/drawing/2014/main" id="{B55202EF-74A8-4843-9570-88115945EBD3}"/>
              </a:ext>
            </a:extLst>
          </p:cNvPr>
          <p:cNvPicPr>
            <a:picLocks noChangeAspect="1"/>
          </p:cNvPicPr>
          <p:nvPr/>
        </p:nvPicPr>
        <p:blipFill>
          <a:blip r:embed="rId4"/>
          <a:stretch>
            <a:fillRect/>
          </a:stretch>
        </p:blipFill>
        <p:spPr>
          <a:xfrm>
            <a:off x="4391279" y="2132397"/>
            <a:ext cx="4207960" cy="2694083"/>
          </a:xfrm>
          <a:prstGeom prst="rect">
            <a:avLst/>
          </a:prstGeom>
        </p:spPr>
      </p:pic>
    </p:spTree>
    <p:extLst>
      <p:ext uri="{BB962C8B-B14F-4D97-AF65-F5344CB8AC3E}">
        <p14:creationId xmlns:p14="http://schemas.microsoft.com/office/powerpoint/2010/main" val="44153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21579"/>
            <a:ext cx="6629400" cy="507267"/>
          </a:xfrm>
        </p:spPr>
        <p:txBody>
          <a:bodyPr/>
          <a:lstStyle/>
          <a:p>
            <a:r>
              <a:rPr lang="en-US" dirty="0"/>
              <a:t>kubectl </a:t>
            </a:r>
            <a:r>
              <a:rPr lang="mr-IN" dirty="0"/>
              <a:t>–</a:t>
            </a:r>
            <a:r>
              <a:rPr lang="en-US" dirty="0"/>
              <a:t> view node and pods resources</a:t>
            </a:r>
            <a:br>
              <a:rPr lang="en-US" dirty="0"/>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13</a:t>
            </a:fld>
            <a:endParaRPr lang="en-US"/>
          </a:p>
        </p:txBody>
      </p:sp>
      <p:sp>
        <p:nvSpPr>
          <p:cNvPr id="4" name="Footer Placeholder 3"/>
          <p:cNvSpPr>
            <a:spLocks noGrp="1"/>
          </p:cNvSpPr>
          <p:nvPr>
            <p:ph type="ftr" sz="quarter" idx="11"/>
          </p:nvPr>
        </p:nvSpPr>
        <p:spPr>
          <a:xfrm>
            <a:off x="228600" y="4826480"/>
            <a:ext cx="6400800" cy="137160"/>
          </a:xfrm>
        </p:spPr>
        <p:txBody>
          <a:bodyPr/>
          <a:lstStyle/>
          <a:p>
            <a:r>
              <a:rPr lang="de-DE" dirty="0"/>
              <a:t>IBM Cloud / © 2018 IBM Corporation</a:t>
            </a:r>
            <a:endParaRPr lang="en-US" dirty="0"/>
          </a:p>
        </p:txBody>
      </p:sp>
      <p:sp>
        <p:nvSpPr>
          <p:cNvPr id="5" name="Text Placeholder 4"/>
          <p:cNvSpPr>
            <a:spLocks noGrp="1"/>
          </p:cNvSpPr>
          <p:nvPr>
            <p:ph type="body" sz="quarter" idx="13"/>
          </p:nvPr>
        </p:nvSpPr>
        <p:spPr>
          <a:xfrm>
            <a:off x="228600" y="3036317"/>
            <a:ext cx="4114800" cy="252135"/>
          </a:xfrm>
        </p:spPr>
        <p:txBody>
          <a:bodyPr/>
          <a:lstStyle/>
          <a:p>
            <a:r>
              <a:rPr lang="en-US" dirty="0"/>
              <a:t>View pod resources</a:t>
            </a:r>
          </a:p>
        </p:txBody>
      </p:sp>
      <p:sp>
        <p:nvSpPr>
          <p:cNvPr id="10" name="Text Placeholder 4"/>
          <p:cNvSpPr>
            <a:spLocks noGrp="1"/>
          </p:cNvSpPr>
          <p:nvPr>
            <p:ph type="body" sz="quarter" idx="13"/>
          </p:nvPr>
        </p:nvSpPr>
        <p:spPr>
          <a:xfrm>
            <a:off x="228600" y="1129447"/>
            <a:ext cx="1889359" cy="252135"/>
          </a:xfrm>
        </p:spPr>
        <p:txBody>
          <a:bodyPr/>
          <a:lstStyle/>
          <a:p>
            <a:r>
              <a:rPr lang="en-US" dirty="0"/>
              <a:t>View node resources</a:t>
            </a:r>
          </a:p>
        </p:txBody>
      </p:sp>
      <p:pic>
        <p:nvPicPr>
          <p:cNvPr id="12" name="Picture 11"/>
          <p:cNvPicPr>
            <a:picLocks noChangeAspect="1"/>
          </p:cNvPicPr>
          <p:nvPr/>
        </p:nvPicPr>
        <p:blipFill>
          <a:blip r:embed="rId3"/>
          <a:stretch>
            <a:fillRect/>
          </a:stretch>
        </p:blipFill>
        <p:spPr>
          <a:xfrm>
            <a:off x="671361" y="3537834"/>
            <a:ext cx="5353755" cy="1043078"/>
          </a:xfrm>
          <a:prstGeom prst="rect">
            <a:avLst/>
          </a:prstGeom>
        </p:spPr>
      </p:pic>
      <p:sp>
        <p:nvSpPr>
          <p:cNvPr id="13" name="Text Placeholder 4"/>
          <p:cNvSpPr>
            <a:spLocks noGrp="1"/>
          </p:cNvSpPr>
          <p:nvPr>
            <p:ph type="body" sz="quarter" idx="13"/>
          </p:nvPr>
        </p:nvSpPr>
        <p:spPr>
          <a:xfrm>
            <a:off x="671361" y="1357455"/>
            <a:ext cx="5293895" cy="252135"/>
          </a:xfrm>
        </p:spPr>
        <p:txBody>
          <a:bodyPr/>
          <a:lstStyle/>
          <a:p>
            <a:r>
              <a:rPr lang="en-US" dirty="0"/>
              <a:t>Command:  </a:t>
            </a:r>
            <a:r>
              <a:rPr lang="en-US" b="1" i="1" dirty="0">
                <a:latin typeface="IBM Plex Mono" charset="0"/>
                <a:ea typeface="IBM Plex Mono" charset="0"/>
                <a:cs typeface="IBM Plex Mono" charset="0"/>
              </a:rPr>
              <a:t>kubectl top nodes</a:t>
            </a:r>
          </a:p>
        </p:txBody>
      </p:sp>
      <p:sp>
        <p:nvSpPr>
          <p:cNvPr id="14" name="Text Placeholder 4"/>
          <p:cNvSpPr>
            <a:spLocks noGrp="1"/>
          </p:cNvSpPr>
          <p:nvPr>
            <p:ph type="body" sz="quarter" idx="13"/>
          </p:nvPr>
        </p:nvSpPr>
        <p:spPr>
          <a:xfrm>
            <a:off x="671361" y="3285699"/>
            <a:ext cx="5293895" cy="252135"/>
          </a:xfrm>
        </p:spPr>
        <p:txBody>
          <a:bodyPr/>
          <a:lstStyle/>
          <a:p>
            <a:r>
              <a:rPr lang="en-US" dirty="0"/>
              <a:t>Command:  </a:t>
            </a:r>
            <a:r>
              <a:rPr lang="en-US" b="1" i="1" dirty="0">
                <a:latin typeface="IBM Plex Mono" charset="0"/>
                <a:ea typeface="IBM Plex Mono" charset="0"/>
                <a:cs typeface="IBM Plex Mono" charset="0"/>
              </a:rPr>
              <a:t>kubectl top pods</a:t>
            </a:r>
          </a:p>
        </p:txBody>
      </p:sp>
      <p:sp>
        <p:nvSpPr>
          <p:cNvPr id="21" name="Title 1"/>
          <p:cNvSpPr txBox="1">
            <a:spLocks/>
          </p:cNvSpPr>
          <p:nvPr/>
        </p:nvSpPr>
        <p:spPr>
          <a:xfrm>
            <a:off x="228600" y="201168"/>
            <a:ext cx="6629400" cy="44968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Command line monitoring</a:t>
            </a:r>
          </a:p>
        </p:txBody>
      </p:sp>
      <p:grpSp>
        <p:nvGrpSpPr>
          <p:cNvPr id="7" name="Group 6"/>
          <p:cNvGrpSpPr/>
          <p:nvPr/>
        </p:nvGrpSpPr>
        <p:grpSpPr>
          <a:xfrm>
            <a:off x="671361" y="1590386"/>
            <a:ext cx="5335092" cy="1055966"/>
            <a:chOff x="671361" y="1590386"/>
            <a:chExt cx="5335092" cy="1055966"/>
          </a:xfrm>
        </p:grpSpPr>
        <p:pic>
          <p:nvPicPr>
            <p:cNvPr id="11" name="Picture 10"/>
            <p:cNvPicPr>
              <a:picLocks noChangeAspect="1"/>
            </p:cNvPicPr>
            <p:nvPr/>
          </p:nvPicPr>
          <p:blipFill>
            <a:blip r:embed="rId4"/>
            <a:stretch>
              <a:fillRect/>
            </a:stretch>
          </p:blipFill>
          <p:spPr>
            <a:xfrm>
              <a:off x="671361" y="1590386"/>
              <a:ext cx="5332468" cy="904710"/>
            </a:xfrm>
            <a:prstGeom prst="rect">
              <a:avLst/>
            </a:prstGeom>
          </p:spPr>
        </p:pic>
        <p:pic>
          <p:nvPicPr>
            <p:cNvPr id="6" name="Picture 5"/>
            <p:cNvPicPr>
              <a:picLocks noChangeAspect="1"/>
            </p:cNvPicPr>
            <p:nvPr/>
          </p:nvPicPr>
          <p:blipFill>
            <a:blip r:embed="rId5"/>
            <a:stretch>
              <a:fillRect/>
            </a:stretch>
          </p:blipFill>
          <p:spPr>
            <a:xfrm>
              <a:off x="683313" y="1856745"/>
              <a:ext cx="99604" cy="669015"/>
            </a:xfrm>
            <a:prstGeom prst="rect">
              <a:avLst/>
            </a:prstGeom>
          </p:spPr>
        </p:pic>
        <p:pic>
          <p:nvPicPr>
            <p:cNvPr id="22" name="Picture 21"/>
            <p:cNvPicPr>
              <a:picLocks noChangeAspect="1"/>
            </p:cNvPicPr>
            <p:nvPr/>
          </p:nvPicPr>
          <p:blipFill>
            <a:blip r:embed="rId5"/>
            <a:stretch>
              <a:fillRect/>
            </a:stretch>
          </p:blipFill>
          <p:spPr>
            <a:xfrm>
              <a:off x="671361" y="2463288"/>
              <a:ext cx="5293895" cy="183064"/>
            </a:xfrm>
            <a:prstGeom prst="rect">
              <a:avLst/>
            </a:prstGeom>
          </p:spPr>
        </p:pic>
        <p:pic>
          <p:nvPicPr>
            <p:cNvPr id="23" name="Picture 22"/>
            <p:cNvPicPr>
              <a:picLocks noChangeAspect="1"/>
            </p:cNvPicPr>
            <p:nvPr/>
          </p:nvPicPr>
          <p:blipFill>
            <a:blip r:embed="rId5"/>
            <a:stretch>
              <a:fillRect/>
            </a:stretch>
          </p:blipFill>
          <p:spPr>
            <a:xfrm>
              <a:off x="5906849" y="1971032"/>
              <a:ext cx="99604" cy="669015"/>
            </a:xfrm>
            <a:prstGeom prst="rect">
              <a:avLst/>
            </a:prstGeom>
          </p:spPr>
        </p:pic>
      </p:grpSp>
    </p:spTree>
    <p:extLst>
      <p:ext uri="{BB962C8B-B14F-4D97-AF65-F5344CB8AC3E}">
        <p14:creationId xmlns:p14="http://schemas.microsoft.com/office/powerpoint/2010/main" val="196567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04" y="2179258"/>
            <a:ext cx="4114800" cy="381000"/>
          </a:xfrm>
        </p:spPr>
        <p:txBody>
          <a:bodyPr/>
          <a:lstStyle/>
          <a:p>
            <a:r>
              <a:rPr lang="en-US" dirty="0"/>
              <a:t>Logging</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14</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3576575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15</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grpSp>
        <p:nvGrpSpPr>
          <p:cNvPr id="8" name="Group 7"/>
          <p:cNvGrpSpPr/>
          <p:nvPr/>
        </p:nvGrpSpPr>
        <p:grpSpPr>
          <a:xfrm>
            <a:off x="7610841" y="70392"/>
            <a:ext cx="1449100" cy="872501"/>
            <a:chOff x="4897459" y="2633814"/>
            <a:chExt cx="1449100" cy="872501"/>
          </a:xfrm>
        </p:grpSpPr>
        <p:pic>
          <p:nvPicPr>
            <p:cNvPr id="10" name="Picture 9" descr="https://dl.boxcloud.com/api/2.0/internal_files/225674714987/versions/259794920870/representations/png_paged_2048x2048/content/1.png?access_token=1%213MDDqZPjdeEE97rTZQoyHQWCz7hcPUmk3aLSQT841HwmE1JPp_3TjrMwCL81WKqeRULID-YsdaC3uE7f6RSDx_dupnkjPz1QcKGYYxSz7ms8xrZfHcAE1avp4cJZLb-dJTmXUXEPM1kpVbxSBykUaXD6z0eQdVERUHW62qbvIF9KLxcy7rVSswAhA9hzjoEaS2EsS9iX5DtDqHkffLS_dFeZNAODAsZvCXFUCDcaZyvutiTjQFkYVWSVudjfLEOwkcZX75U-Nhn3_rC2S7_1UE-hwA-wFit4jhrE9tmmkTJVIW2x3rEa-Y9GuIRFB9EFstMhkVabe20t88Ksq6o3ILjY_cYfk18cClTYc8G3pClPA5otpqpADb11b4umQ5w2yETGccC7rjnggd5hO_K6X2DNLT6gy5ln9QSb9wkv-zPCMFBq2l7TjvsTihMZ97krIDC0qnlTlvztwADW09I.&amp;shared_link=https%3A%2F%2Fibm.ent.box.com%2Fs%2Fmeoi87hk151kzed0ch9lsjjqe7nzs7s5&amp;box_client_name=box-content-preview&amp;box_client_version=1.2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2167" y="2633814"/>
              <a:ext cx="895231" cy="872501"/>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4897459" y="2881071"/>
              <a:ext cx="511338" cy="25537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100" dirty="0">
                  <a:solidFill>
                    <a:srgbClr val="2270F5"/>
                  </a:solidFill>
                  <a:latin typeface="IBM Plex Sans Medium" charset="0"/>
                  <a:ea typeface="IBM Plex Sans Medium" charset="0"/>
                  <a:cs typeface="IBM Plex Sans Medium" charset="0"/>
                </a:rPr>
                <a:t>Private</a:t>
              </a:r>
            </a:p>
          </p:txBody>
        </p:sp>
        <p:sp>
          <p:nvSpPr>
            <p:cNvPr id="12" name="Title 1"/>
            <p:cNvSpPr txBox="1">
              <a:spLocks/>
            </p:cNvSpPr>
            <p:nvPr/>
          </p:nvSpPr>
          <p:spPr>
            <a:xfrm>
              <a:off x="5918118" y="2881071"/>
              <a:ext cx="428441" cy="25537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100" dirty="0">
                  <a:solidFill>
                    <a:srgbClr val="49CCD0"/>
                  </a:solidFill>
                  <a:latin typeface="IBM Plex Sans Medium" charset="0"/>
                  <a:ea typeface="IBM Plex Sans Medium" charset="0"/>
                  <a:cs typeface="IBM Plex Sans Medium" charset="0"/>
                </a:rPr>
                <a:t>Public</a:t>
              </a:r>
            </a:p>
          </p:txBody>
        </p:sp>
        <p:sp>
          <p:nvSpPr>
            <p:cNvPr id="13" name="Title 1"/>
            <p:cNvSpPr txBox="1">
              <a:spLocks/>
            </p:cNvSpPr>
            <p:nvPr/>
          </p:nvSpPr>
          <p:spPr>
            <a:xfrm>
              <a:off x="5040070" y="3077037"/>
              <a:ext cx="226117" cy="1577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100" b="1" dirty="0">
                  <a:solidFill>
                    <a:srgbClr val="2270F5"/>
                  </a:solidFill>
                  <a:latin typeface="+mn-lt"/>
                </a:rPr>
                <a:t>Y</a:t>
              </a:r>
            </a:p>
          </p:txBody>
        </p:sp>
        <p:sp>
          <p:nvSpPr>
            <p:cNvPr id="14" name="Title 1"/>
            <p:cNvSpPr txBox="1">
              <a:spLocks/>
            </p:cNvSpPr>
            <p:nvPr/>
          </p:nvSpPr>
          <p:spPr>
            <a:xfrm>
              <a:off x="6034499" y="3077037"/>
              <a:ext cx="226117" cy="15772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100" b="1" dirty="0">
                  <a:solidFill>
                    <a:srgbClr val="49CCD0"/>
                  </a:solidFill>
                  <a:latin typeface="+mn-lt"/>
                </a:rPr>
                <a:t>N</a:t>
              </a:r>
            </a:p>
            <a:p>
              <a:pPr algn="ctr"/>
              <a:endParaRPr lang="en-US" sz="1100" b="1" dirty="0">
                <a:solidFill>
                  <a:srgbClr val="49CCD0"/>
                </a:solidFill>
                <a:latin typeface="+mn-lt"/>
              </a:endParaRPr>
            </a:p>
          </p:txBody>
        </p:sp>
      </p:grpSp>
      <p:sp>
        <p:nvSpPr>
          <p:cNvPr id="17" name="Title 1"/>
          <p:cNvSpPr>
            <a:spLocks noGrp="1"/>
          </p:cNvSpPr>
          <p:nvPr>
            <p:ph type="title"/>
          </p:nvPr>
        </p:nvSpPr>
        <p:spPr>
          <a:xfrm>
            <a:off x="228600" y="201168"/>
            <a:ext cx="6629400" cy="529052"/>
          </a:xfrm>
        </p:spPr>
        <p:txBody>
          <a:bodyPr/>
          <a:lstStyle/>
          <a:p>
            <a:r>
              <a:rPr lang="en-US" dirty="0"/>
              <a:t>Exposed logging in IBM Cloud Private</a:t>
            </a:r>
          </a:p>
        </p:txBody>
      </p:sp>
      <p:sp>
        <p:nvSpPr>
          <p:cNvPr id="23" name="Rectangle 22"/>
          <p:cNvSpPr/>
          <p:nvPr/>
        </p:nvSpPr>
        <p:spPr>
          <a:xfrm>
            <a:off x="175804" y="1221671"/>
            <a:ext cx="871052" cy="411480"/>
          </a:xfrm>
          <a:prstGeom prst="rect">
            <a:avLst/>
          </a:prstGeom>
          <a:solidFill>
            <a:srgbClr val="92D050"/>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   Alerts</a:t>
            </a:r>
          </a:p>
        </p:txBody>
      </p:sp>
      <p:sp>
        <p:nvSpPr>
          <p:cNvPr id="27" name="Rectangle 26"/>
          <p:cNvSpPr/>
          <p:nvPr/>
        </p:nvSpPr>
        <p:spPr>
          <a:xfrm>
            <a:off x="1275458" y="3852054"/>
            <a:ext cx="3678630" cy="411480"/>
          </a:xfrm>
          <a:prstGeom prst="rect">
            <a:avLst/>
          </a:prstGeom>
          <a:solidFill>
            <a:schemeClr val="bg1">
              <a:lumMod val="25000"/>
              <a:lumOff val="75000"/>
            </a:schemeClr>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Host Infrastructure</a:t>
            </a:r>
          </a:p>
        </p:txBody>
      </p:sp>
      <p:sp>
        <p:nvSpPr>
          <p:cNvPr id="28" name="Rectangle 27"/>
          <p:cNvSpPr/>
          <p:nvPr/>
        </p:nvSpPr>
        <p:spPr>
          <a:xfrm>
            <a:off x="1959043" y="2325917"/>
            <a:ext cx="2311457" cy="1372043"/>
          </a:xfrm>
          <a:prstGeom prst="rect">
            <a:avLst/>
          </a:prstGeom>
          <a:solidFill>
            <a:schemeClr val="bg1">
              <a:lumMod val="25000"/>
              <a:lumOff val="75000"/>
            </a:schemeClr>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Kubernetes</a:t>
            </a:r>
          </a:p>
        </p:txBody>
      </p:sp>
      <p:sp>
        <p:nvSpPr>
          <p:cNvPr id="29" name="Rectangle 28"/>
          <p:cNvSpPr/>
          <p:nvPr/>
        </p:nvSpPr>
        <p:spPr>
          <a:xfrm rot="5400000">
            <a:off x="823049" y="2778327"/>
            <a:ext cx="1375096" cy="470279"/>
          </a:xfrm>
          <a:prstGeom prst="rect">
            <a:avLst/>
          </a:prstGeom>
          <a:solidFill>
            <a:srgbClr val="92D050"/>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   Prometheuss</a:t>
            </a:r>
          </a:p>
        </p:txBody>
      </p:sp>
      <p:sp>
        <p:nvSpPr>
          <p:cNvPr id="32" name="Rectangle 31"/>
          <p:cNvSpPr/>
          <p:nvPr/>
        </p:nvSpPr>
        <p:spPr>
          <a:xfrm rot="5400000">
            <a:off x="4032927" y="2776799"/>
            <a:ext cx="1372042" cy="470279"/>
          </a:xfrm>
          <a:prstGeom prst="rect">
            <a:avLst/>
          </a:prstGeom>
          <a:solidFill>
            <a:srgbClr val="92D050"/>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ELK Stack</a:t>
            </a:r>
          </a:p>
        </p:txBody>
      </p:sp>
      <p:sp>
        <p:nvSpPr>
          <p:cNvPr id="33" name="Rectangle 32"/>
          <p:cNvSpPr/>
          <p:nvPr/>
        </p:nvSpPr>
        <p:spPr>
          <a:xfrm>
            <a:off x="1275457" y="1221671"/>
            <a:ext cx="3678631" cy="411480"/>
          </a:xfrm>
          <a:prstGeom prst="rect">
            <a:avLst/>
          </a:prstGeom>
          <a:solidFill>
            <a:srgbClr val="92D050"/>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Extendable Dashboards and Alerts</a:t>
            </a:r>
          </a:p>
          <a:p>
            <a:pPr algn="ctr"/>
            <a:r>
              <a:rPr lang="en-US" sz="1100" dirty="0">
                <a:solidFill>
                  <a:srgbClr val="FFFFFF"/>
                </a:solidFill>
                <a:latin typeface="Arial"/>
                <a:cs typeface="Arial"/>
              </a:rPr>
              <a:t>(Kibana &amp; Grafana)</a:t>
            </a:r>
          </a:p>
        </p:txBody>
      </p:sp>
      <p:sp>
        <p:nvSpPr>
          <p:cNvPr id="34" name="Rectangle 33"/>
          <p:cNvSpPr/>
          <p:nvPr/>
        </p:nvSpPr>
        <p:spPr>
          <a:xfrm>
            <a:off x="1959043" y="1769535"/>
            <a:ext cx="2311457" cy="411480"/>
          </a:xfrm>
          <a:prstGeom prst="rect">
            <a:avLst/>
          </a:prstGeom>
          <a:solidFill>
            <a:schemeClr val="bg1">
              <a:lumMod val="25000"/>
              <a:lumOff val="75000"/>
            </a:schemeClr>
          </a:solidFill>
          <a:ln>
            <a:solidFill>
              <a:schemeClr val="bg1">
                <a:lumMod val="50000"/>
                <a:lumOff val="50000"/>
              </a:schemeClr>
            </a:solidFill>
          </a:ln>
        </p:spPr>
        <p:txBody>
          <a:bodyPr wrap="square" lIns="0" tIns="0" rIns="0" bIns="0" rtlCol="0" anchor="ctr">
            <a:noAutofit/>
          </a:bodyPr>
          <a:lstStyle/>
          <a:p>
            <a:pPr algn="ctr"/>
            <a:r>
              <a:rPr lang="en-US" sz="1100" dirty="0">
                <a:solidFill>
                  <a:srgbClr val="FFFFFF"/>
                </a:solidFill>
                <a:latin typeface="Arial"/>
                <a:cs typeface="Arial"/>
              </a:rPr>
              <a:t>Default Dashboard</a:t>
            </a:r>
          </a:p>
        </p:txBody>
      </p:sp>
      <p:sp>
        <p:nvSpPr>
          <p:cNvPr id="35" name="Rectangle 34"/>
          <p:cNvSpPr/>
          <p:nvPr/>
        </p:nvSpPr>
        <p:spPr>
          <a:xfrm>
            <a:off x="2087831" y="3313384"/>
            <a:ext cx="750433" cy="256623"/>
          </a:xfrm>
          <a:prstGeom prst="rect">
            <a:avLst/>
          </a:prstGeom>
          <a:solidFill>
            <a:schemeClr val="bg1">
              <a:lumMod val="25000"/>
              <a:lumOff val="75000"/>
            </a:schemeClr>
          </a:solidFill>
          <a:ln>
            <a:solidFill>
              <a:schemeClr val="bg1">
                <a:lumMod val="50000"/>
                <a:lumOff val="50000"/>
              </a:schemeClr>
            </a:solidFill>
          </a:ln>
        </p:spPr>
        <p:txBody>
          <a:bodyPr wrap="square" lIns="0" tIns="0" rIns="0" bIns="0" rtlCol="0" anchor="ctr">
            <a:noAutofit/>
          </a:bodyPr>
          <a:lstStyle/>
          <a:p>
            <a:pPr algn="ctr"/>
            <a:r>
              <a:rPr lang="en-US" sz="1100">
                <a:solidFill>
                  <a:srgbClr val="FFFFFF"/>
                </a:solidFill>
                <a:latin typeface="Arial"/>
                <a:cs typeface="Arial"/>
              </a:rPr>
              <a:t>Heapster</a:t>
            </a:r>
            <a:endParaRPr lang="en-US" sz="1100" dirty="0">
              <a:solidFill>
                <a:srgbClr val="FFFFFF"/>
              </a:solidFill>
              <a:latin typeface="Arial"/>
              <a:cs typeface="Arial"/>
            </a:endParaRPr>
          </a:p>
        </p:txBody>
      </p:sp>
      <p:cxnSp>
        <p:nvCxnSpPr>
          <p:cNvPr id="37" name="Elbow Connector 36"/>
          <p:cNvCxnSpPr>
            <a:stCxn id="29" idx="2"/>
            <a:endCxn id="23" idx="2"/>
          </p:cNvCxnSpPr>
          <p:nvPr/>
        </p:nvCxnSpPr>
        <p:spPr>
          <a:xfrm rot="10800000">
            <a:off x="611330" y="1633151"/>
            <a:ext cx="664128" cy="1380316"/>
          </a:xfrm>
          <a:prstGeom prst="bentConnector2">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29" idx="1"/>
          </p:cNvCxnSpPr>
          <p:nvPr/>
        </p:nvCxnSpPr>
        <p:spPr>
          <a:xfrm flipV="1">
            <a:off x="1510597" y="1633151"/>
            <a:ext cx="0" cy="692768"/>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4718948" y="1628891"/>
            <a:ext cx="0" cy="692768"/>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2485938" y="2170132"/>
            <a:ext cx="1" cy="14490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4715654" y="3700963"/>
            <a:ext cx="1" cy="14490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1744448" y="3026774"/>
            <a:ext cx="213309" cy="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2041916" y="1858407"/>
            <a:ext cx="242963" cy="237996"/>
          </a:xfrm>
          <a:prstGeom prst="ellipse">
            <a:avLst/>
          </a:prstGeom>
          <a:solidFill>
            <a:srgbClr val="CC614C"/>
          </a:solidFill>
        </p:spPr>
        <p:txBody>
          <a:bodyPr wrap="square" lIns="0" tIns="0" rIns="0" bIns="0" rtlCol="0" anchor="ctr">
            <a:noAutofit/>
          </a:bodyPr>
          <a:lstStyle/>
          <a:p>
            <a:pPr algn="ctr"/>
            <a:r>
              <a:rPr lang="en-US" sz="1000" b="1" dirty="0">
                <a:solidFill>
                  <a:srgbClr val="FFFFFF"/>
                </a:solidFill>
                <a:latin typeface="Arial"/>
                <a:cs typeface="Arial"/>
              </a:rPr>
              <a:t>1</a:t>
            </a:r>
          </a:p>
        </p:txBody>
      </p:sp>
      <p:sp>
        <p:nvSpPr>
          <p:cNvPr id="57" name="Oval 56"/>
          <p:cNvSpPr/>
          <p:nvPr/>
        </p:nvSpPr>
        <p:spPr>
          <a:xfrm>
            <a:off x="4597466" y="2363325"/>
            <a:ext cx="242963" cy="237996"/>
          </a:xfrm>
          <a:prstGeom prst="ellipse">
            <a:avLst/>
          </a:prstGeom>
          <a:solidFill>
            <a:srgbClr val="CC614C"/>
          </a:solidFill>
        </p:spPr>
        <p:txBody>
          <a:bodyPr wrap="square" lIns="0" tIns="0" rIns="0" bIns="0" rtlCol="0" anchor="ctr">
            <a:noAutofit/>
          </a:bodyPr>
          <a:lstStyle/>
          <a:p>
            <a:pPr algn="ctr"/>
            <a:r>
              <a:rPr lang="en-US" sz="1000" b="1" dirty="0">
                <a:solidFill>
                  <a:srgbClr val="FFFFFF"/>
                </a:solidFill>
                <a:latin typeface="Arial"/>
                <a:cs typeface="Arial"/>
              </a:rPr>
              <a:t>2</a:t>
            </a:r>
          </a:p>
        </p:txBody>
      </p:sp>
      <p:sp>
        <p:nvSpPr>
          <p:cNvPr id="58" name="Oval 57"/>
          <p:cNvSpPr/>
          <p:nvPr/>
        </p:nvSpPr>
        <p:spPr>
          <a:xfrm>
            <a:off x="1389116" y="2361015"/>
            <a:ext cx="242963" cy="237996"/>
          </a:xfrm>
          <a:prstGeom prst="ellipse">
            <a:avLst/>
          </a:prstGeom>
          <a:solidFill>
            <a:srgbClr val="CC614C"/>
          </a:solidFill>
        </p:spPr>
        <p:txBody>
          <a:bodyPr wrap="square" lIns="0" tIns="0" rIns="0" bIns="0" rtlCol="0" anchor="ctr">
            <a:noAutofit/>
          </a:bodyPr>
          <a:lstStyle/>
          <a:p>
            <a:pPr algn="ctr"/>
            <a:r>
              <a:rPr lang="en-US" sz="1000" b="1" dirty="0">
                <a:solidFill>
                  <a:srgbClr val="FFFFFF"/>
                </a:solidFill>
                <a:latin typeface="Arial"/>
                <a:cs typeface="Arial"/>
              </a:rPr>
              <a:t>3</a:t>
            </a:r>
          </a:p>
        </p:txBody>
      </p:sp>
      <p:sp>
        <p:nvSpPr>
          <p:cNvPr id="59" name="Oval 58"/>
          <p:cNvSpPr/>
          <p:nvPr/>
        </p:nvSpPr>
        <p:spPr>
          <a:xfrm>
            <a:off x="1397208" y="1317276"/>
            <a:ext cx="242963" cy="237996"/>
          </a:xfrm>
          <a:prstGeom prst="ellipse">
            <a:avLst/>
          </a:prstGeom>
          <a:solidFill>
            <a:srgbClr val="CC614C"/>
          </a:solidFill>
        </p:spPr>
        <p:txBody>
          <a:bodyPr wrap="square" lIns="0" tIns="0" rIns="0" bIns="0" rtlCol="0" anchor="ctr">
            <a:noAutofit/>
          </a:bodyPr>
          <a:lstStyle/>
          <a:p>
            <a:pPr algn="ctr"/>
            <a:r>
              <a:rPr lang="en-US" sz="1000" b="1" dirty="0">
                <a:solidFill>
                  <a:srgbClr val="FFFFFF"/>
                </a:solidFill>
                <a:latin typeface="Arial"/>
                <a:cs typeface="Arial"/>
              </a:rPr>
              <a:t>4</a:t>
            </a:r>
          </a:p>
        </p:txBody>
      </p:sp>
      <p:sp>
        <p:nvSpPr>
          <p:cNvPr id="60" name="Oval 59"/>
          <p:cNvSpPr/>
          <p:nvPr/>
        </p:nvSpPr>
        <p:spPr>
          <a:xfrm>
            <a:off x="208171" y="1309184"/>
            <a:ext cx="242963" cy="237996"/>
          </a:xfrm>
          <a:prstGeom prst="ellipse">
            <a:avLst/>
          </a:prstGeom>
          <a:solidFill>
            <a:srgbClr val="CC614C"/>
          </a:solidFill>
        </p:spPr>
        <p:txBody>
          <a:bodyPr wrap="square" lIns="0" tIns="0" rIns="0" bIns="0" rtlCol="0" anchor="ctr">
            <a:noAutofit/>
          </a:bodyPr>
          <a:lstStyle/>
          <a:p>
            <a:pPr algn="ctr"/>
            <a:r>
              <a:rPr lang="en-US" sz="1000" b="1" dirty="0">
                <a:solidFill>
                  <a:srgbClr val="FFFFFF"/>
                </a:solidFill>
                <a:latin typeface="Arial"/>
                <a:cs typeface="Arial"/>
              </a:rPr>
              <a:t>5</a:t>
            </a:r>
          </a:p>
        </p:txBody>
      </p:sp>
      <p:sp>
        <p:nvSpPr>
          <p:cNvPr id="61" name="Text Placeholder 5"/>
          <p:cNvSpPr>
            <a:spLocks noGrp="1"/>
          </p:cNvSpPr>
          <p:nvPr>
            <p:ph type="body" sz="quarter" idx="13"/>
          </p:nvPr>
        </p:nvSpPr>
        <p:spPr>
          <a:xfrm>
            <a:off x="5363028" y="1124712"/>
            <a:ext cx="3552371" cy="3585845"/>
          </a:xfrm>
        </p:spPr>
        <p:txBody>
          <a:bodyPr/>
          <a:lstStyle/>
          <a:p>
            <a:pPr marL="342900" indent="-342900">
              <a:buFont typeface="+mj-lt"/>
              <a:buAutoNum type="arabicPeriod"/>
            </a:pPr>
            <a:r>
              <a:rPr lang="en-US" dirty="0"/>
              <a:t>Dashboard show the status and metrics for the workloads and environment.</a:t>
            </a:r>
          </a:p>
          <a:p>
            <a:pPr marL="342900" indent="-342900">
              <a:buFont typeface="+mj-lt"/>
              <a:buAutoNum type="arabicPeriod"/>
            </a:pPr>
            <a:endParaRPr lang="en-US" dirty="0"/>
          </a:p>
          <a:p>
            <a:pPr marL="342900" indent="-342900">
              <a:buFont typeface="+mj-lt"/>
              <a:buAutoNum type="arabicPeriod"/>
            </a:pPr>
            <a:r>
              <a:rPr lang="en-US" dirty="0"/>
              <a:t>Elastic Stack collects logs from all the nodes (e.g. Master, Worker) and workloads.</a:t>
            </a:r>
          </a:p>
          <a:p>
            <a:pPr marL="342900" indent="-342900">
              <a:buFont typeface="+mj-lt"/>
              <a:buAutoNum type="arabicPeriod"/>
            </a:pPr>
            <a:endParaRPr lang="en-US" dirty="0"/>
          </a:p>
          <a:p>
            <a:pPr marL="342900" indent="-342900">
              <a:buFont typeface="+mj-lt"/>
              <a:buAutoNum type="arabicPeriod"/>
            </a:pPr>
            <a:r>
              <a:rPr lang="en-US" dirty="0"/>
              <a:t>Prometheus collects metrics.</a:t>
            </a:r>
          </a:p>
          <a:p>
            <a:pPr marL="342900" indent="-342900">
              <a:buFont typeface="+mj-lt"/>
              <a:buAutoNum type="arabicPeriod"/>
            </a:pPr>
            <a:endParaRPr lang="en-US" dirty="0"/>
          </a:p>
          <a:p>
            <a:pPr marL="342900" indent="-342900">
              <a:buFont typeface="+mj-lt"/>
              <a:buAutoNum type="arabicPeriod"/>
            </a:pPr>
            <a:r>
              <a:rPr lang="en-US" dirty="0"/>
              <a:t>Kibana and Grafana dashboards provide visibility of collected data.</a:t>
            </a:r>
          </a:p>
          <a:p>
            <a:pPr marL="342900" indent="-342900">
              <a:buFont typeface="+mj-lt"/>
              <a:buAutoNum type="arabicPeriod"/>
            </a:pPr>
            <a:endParaRPr lang="en-US" dirty="0"/>
          </a:p>
          <a:p>
            <a:pPr marL="342900" indent="-342900">
              <a:buFont typeface="+mj-lt"/>
              <a:buAutoNum type="arabicPeriod"/>
            </a:pPr>
            <a:r>
              <a:rPr lang="en-US" dirty="0"/>
              <a:t>Prometheus can be configured to send alerts to external sources.  Example sources are email and webhooks.</a:t>
            </a:r>
          </a:p>
        </p:txBody>
      </p:sp>
      <p:sp>
        <p:nvSpPr>
          <p:cNvPr id="63" name="Title 1"/>
          <p:cNvSpPr txBox="1">
            <a:spLocks/>
          </p:cNvSpPr>
          <p:nvPr/>
        </p:nvSpPr>
        <p:spPr>
          <a:xfrm>
            <a:off x="1804608" y="876807"/>
            <a:ext cx="2637971" cy="18160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t>IBM Cloud Private example diagram</a:t>
            </a:r>
          </a:p>
        </p:txBody>
      </p:sp>
      <p:cxnSp>
        <p:nvCxnSpPr>
          <p:cNvPr id="36" name="Straight Arrow Connector 35"/>
          <p:cNvCxnSpPr/>
          <p:nvPr/>
        </p:nvCxnSpPr>
        <p:spPr>
          <a:xfrm flipV="1">
            <a:off x="2838264" y="3441695"/>
            <a:ext cx="1645544" cy="1"/>
          </a:xfrm>
          <a:prstGeom prst="straightConnector1">
            <a:avLst/>
          </a:prstGeom>
          <a:ln w="6350">
            <a:solidFill>
              <a:schemeClr val="tx2">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0028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470167"/>
          </a:xfrm>
        </p:spPr>
        <p:txBody>
          <a:bodyPr/>
          <a:lstStyle/>
          <a:p>
            <a:r>
              <a:rPr lang="en-US" dirty="0"/>
              <a:t>Kubernetes logs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16</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5"/>
          <p:cNvSpPr>
            <a:spLocks noGrp="1"/>
          </p:cNvSpPr>
          <p:nvPr>
            <p:ph type="body" sz="quarter" idx="13"/>
          </p:nvPr>
        </p:nvSpPr>
        <p:spPr>
          <a:xfrm>
            <a:off x="228600" y="794851"/>
            <a:ext cx="7814140" cy="321696"/>
          </a:xfrm>
        </p:spPr>
        <p:txBody>
          <a:bodyPr/>
          <a:lstStyle/>
          <a:p>
            <a:r>
              <a:rPr lang="en-US" dirty="0"/>
              <a:t>Location of log files:    /var/logs</a:t>
            </a:r>
          </a:p>
        </p:txBody>
      </p:sp>
      <p:graphicFrame>
        <p:nvGraphicFramePr>
          <p:cNvPr id="8" name="Table 7"/>
          <p:cNvGraphicFramePr>
            <a:graphicFrameLocks noGrp="1"/>
          </p:cNvGraphicFramePr>
          <p:nvPr>
            <p:extLst>
              <p:ext uri="{D42A27DB-BD31-4B8C-83A1-F6EECF244321}">
                <p14:modId xmlns:p14="http://schemas.microsoft.com/office/powerpoint/2010/main" val="2091586497"/>
              </p:ext>
            </p:extLst>
          </p:nvPr>
        </p:nvGraphicFramePr>
        <p:xfrm>
          <a:off x="228600" y="1208337"/>
          <a:ext cx="8686800" cy="2397760"/>
        </p:xfrm>
        <a:graphic>
          <a:graphicData uri="http://schemas.openxmlformats.org/drawingml/2006/table">
            <a:tbl>
              <a:tblPr firstRow="1" bandRow="1">
                <a:tableStyleId>{5C22544A-7EE6-4342-B048-85BDC9FD1C3A}</a:tableStyleId>
              </a:tblPr>
              <a:tblGrid>
                <a:gridCol w="1540168">
                  <a:extLst>
                    <a:ext uri="{9D8B030D-6E8A-4147-A177-3AD203B41FA5}">
                      <a16:colId xmlns="" xmlns:a16="http://schemas.microsoft.com/office/drawing/2014/main" val="20000"/>
                    </a:ext>
                  </a:extLst>
                </a:gridCol>
                <a:gridCol w="845963">
                  <a:extLst>
                    <a:ext uri="{9D8B030D-6E8A-4147-A177-3AD203B41FA5}">
                      <a16:colId xmlns="" xmlns:a16="http://schemas.microsoft.com/office/drawing/2014/main" val="20001"/>
                    </a:ext>
                  </a:extLst>
                </a:gridCol>
                <a:gridCol w="1925464">
                  <a:extLst>
                    <a:ext uri="{9D8B030D-6E8A-4147-A177-3AD203B41FA5}">
                      <a16:colId xmlns="" xmlns:a16="http://schemas.microsoft.com/office/drawing/2014/main" val="20002"/>
                    </a:ext>
                  </a:extLst>
                </a:gridCol>
                <a:gridCol w="4375205">
                  <a:extLst>
                    <a:ext uri="{9D8B030D-6E8A-4147-A177-3AD203B41FA5}">
                      <a16:colId xmlns="" xmlns:a16="http://schemas.microsoft.com/office/drawing/2014/main" val="20003"/>
                    </a:ext>
                  </a:extLst>
                </a:gridCol>
              </a:tblGrid>
              <a:tr h="370840">
                <a:tc>
                  <a:txBody>
                    <a:bodyPr/>
                    <a:lstStyle/>
                    <a:p>
                      <a:pPr algn="ctr"/>
                      <a:r>
                        <a:rPr lang="en-US" sz="1200" b="0" dirty="0"/>
                        <a:t>Daemon</a:t>
                      </a:r>
                    </a:p>
                  </a:txBody>
                  <a:tcPr/>
                </a:tc>
                <a:tc>
                  <a:txBody>
                    <a:bodyPr/>
                    <a:lstStyle/>
                    <a:p>
                      <a:pPr algn="ctr"/>
                      <a:r>
                        <a:rPr lang="en-US" sz="1200" b="0" dirty="0"/>
                        <a:t>Node / Func</a:t>
                      </a:r>
                    </a:p>
                  </a:txBody>
                  <a:tcPr/>
                </a:tc>
                <a:tc>
                  <a:txBody>
                    <a:bodyPr/>
                    <a:lstStyle/>
                    <a:p>
                      <a:pPr algn="ctr"/>
                      <a:r>
                        <a:rPr lang="en-US" sz="1200" b="0" dirty="0"/>
                        <a:t>Filename</a:t>
                      </a:r>
                    </a:p>
                  </a:txBody>
                  <a:tcPr/>
                </a:tc>
                <a:tc>
                  <a:txBody>
                    <a:bodyPr/>
                    <a:lstStyle/>
                    <a:p>
                      <a:pPr algn="ctr"/>
                      <a:r>
                        <a:rPr lang="en-US" sz="1200" b="0" dirty="0"/>
                        <a:t>Description</a:t>
                      </a:r>
                    </a:p>
                  </a:txBody>
                  <a:tcPr/>
                </a:tc>
                <a:extLst>
                  <a:ext uri="{0D108BD9-81ED-4DB2-BD59-A6C34878D82A}">
                    <a16:rowId xmlns="" xmlns:a16="http://schemas.microsoft.com/office/drawing/2014/main" val="10000"/>
                  </a:ext>
                </a:extLst>
              </a:tr>
              <a:tr h="370840">
                <a:tc>
                  <a:txBody>
                    <a:bodyPr/>
                    <a:lstStyle/>
                    <a:p>
                      <a:r>
                        <a:rPr lang="en-US" sz="1200" dirty="0"/>
                        <a:t>API</a:t>
                      </a:r>
                      <a:r>
                        <a:rPr lang="en-US" sz="1200" baseline="0" dirty="0"/>
                        <a:t> server</a:t>
                      </a:r>
                      <a:endParaRPr lang="en-US" sz="1200" dirty="0"/>
                    </a:p>
                  </a:txBody>
                  <a:tcPr/>
                </a:tc>
                <a:tc>
                  <a:txBody>
                    <a:bodyPr/>
                    <a:lstStyle/>
                    <a:p>
                      <a:r>
                        <a:rPr lang="en-US" sz="1200" dirty="0"/>
                        <a:t>master</a:t>
                      </a:r>
                    </a:p>
                  </a:txBody>
                  <a:tcPr/>
                </a:tc>
                <a:tc>
                  <a:txBody>
                    <a:bodyPr/>
                    <a:lstStyle/>
                    <a:p>
                      <a:r>
                        <a:rPr lang="en-US" sz="1200" dirty="0" err="1"/>
                        <a:t>apiserver.log</a:t>
                      </a:r>
                      <a:endParaRPr lang="en-US" sz="1200" dirty="0"/>
                    </a:p>
                  </a:txBody>
                  <a:tcPr/>
                </a:tc>
                <a:tc>
                  <a:txBody>
                    <a:bodyPr/>
                    <a:lstStyle/>
                    <a:p>
                      <a:r>
                        <a:rPr lang="en-US" sz="1200" dirty="0"/>
                        <a:t>Log</a:t>
                      </a:r>
                      <a:r>
                        <a:rPr lang="en-US" sz="1200" baseline="0" dirty="0"/>
                        <a:t> for API calls</a:t>
                      </a:r>
                      <a:endParaRPr lang="en-US" sz="1200" dirty="0"/>
                    </a:p>
                  </a:txBody>
                  <a:tcPr/>
                </a:tc>
                <a:extLst>
                  <a:ext uri="{0D108BD9-81ED-4DB2-BD59-A6C34878D82A}">
                    <a16:rowId xmlns="" xmlns:a16="http://schemas.microsoft.com/office/drawing/2014/main" val="10001"/>
                  </a:ext>
                </a:extLst>
              </a:tr>
              <a:tr h="370840">
                <a:tc>
                  <a:txBody>
                    <a:bodyPr/>
                    <a:lstStyle/>
                    <a:p>
                      <a:r>
                        <a:rPr lang="en-US" sz="1200" dirty="0"/>
                        <a:t>Scheduler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master</a:t>
                      </a:r>
                    </a:p>
                  </a:txBody>
                  <a:tcPr/>
                </a:tc>
                <a:tc>
                  <a:txBody>
                    <a:bodyPr/>
                    <a:lstStyle/>
                    <a:p>
                      <a:r>
                        <a:rPr lang="en-US" sz="1200" dirty="0"/>
                        <a:t>k8s-scheduler.log</a:t>
                      </a:r>
                    </a:p>
                  </a:txBody>
                  <a:tcPr/>
                </a:tc>
                <a:tc>
                  <a:txBody>
                    <a:bodyPr/>
                    <a:lstStyle/>
                    <a:p>
                      <a:r>
                        <a:rPr lang="en-US" sz="1200" dirty="0"/>
                        <a:t>Log for scheduler information for</a:t>
                      </a:r>
                      <a:r>
                        <a:rPr lang="en-US" sz="1200" baseline="0" dirty="0"/>
                        <a:t> any containers scheduling events</a:t>
                      </a:r>
                      <a:endParaRPr lang="en-US" sz="1200" dirty="0"/>
                    </a:p>
                  </a:txBody>
                  <a:tcPr/>
                </a:tc>
                <a:extLst>
                  <a:ext uri="{0D108BD9-81ED-4DB2-BD59-A6C34878D82A}">
                    <a16:rowId xmlns="" xmlns:a16="http://schemas.microsoft.com/office/drawing/2014/main" val="10002"/>
                  </a:ext>
                </a:extLst>
              </a:tr>
              <a:tr h="370840">
                <a:tc>
                  <a:txBody>
                    <a:bodyPr/>
                    <a:lstStyle/>
                    <a:p>
                      <a:r>
                        <a:rPr lang="en-US" sz="1200" dirty="0"/>
                        <a:t>Controller Manager</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master</a:t>
                      </a:r>
                    </a:p>
                  </a:txBody>
                  <a:tcPr/>
                </a:tc>
                <a:tc>
                  <a:txBody>
                    <a:bodyPr/>
                    <a:lstStyle/>
                    <a:p>
                      <a:r>
                        <a:rPr lang="en-US" sz="1200" dirty="0"/>
                        <a:t>controller-</a:t>
                      </a:r>
                      <a:r>
                        <a:rPr lang="en-US" sz="1200" dirty="0" err="1"/>
                        <a:t>manager.log</a:t>
                      </a:r>
                      <a:endParaRPr lang="en-US" sz="1200" dirty="0"/>
                    </a:p>
                  </a:txBody>
                  <a:tcPr/>
                </a:tc>
                <a:tc>
                  <a:txBody>
                    <a:bodyPr/>
                    <a:lstStyle/>
                    <a:p>
                      <a:r>
                        <a:rPr lang="en-US" sz="1200" dirty="0"/>
                        <a:t>Log for controller</a:t>
                      </a:r>
                      <a:r>
                        <a:rPr lang="en-US" sz="1200" baseline="0" dirty="0"/>
                        <a:t> events and issues</a:t>
                      </a:r>
                      <a:endParaRPr lang="en-US" sz="1200" dirty="0"/>
                    </a:p>
                  </a:txBody>
                  <a:tcPr/>
                </a:tc>
                <a:extLst>
                  <a:ext uri="{0D108BD9-81ED-4DB2-BD59-A6C34878D82A}">
                    <a16:rowId xmlns="" xmlns:a16="http://schemas.microsoft.com/office/drawing/2014/main" val="10003"/>
                  </a:ext>
                </a:extLst>
              </a:tr>
              <a:tr h="370840">
                <a:tc>
                  <a:txBody>
                    <a:bodyPr/>
                    <a:lstStyle/>
                    <a:p>
                      <a:r>
                        <a:rPr lang="en-US" sz="1200" dirty="0"/>
                        <a:t>Kubelet</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worker</a:t>
                      </a:r>
                    </a:p>
                  </a:txBody>
                  <a:tcPr/>
                </a:tc>
                <a:tc>
                  <a:txBody>
                    <a:bodyPr/>
                    <a:lstStyle/>
                    <a:p>
                      <a:r>
                        <a:rPr lang="en-US" sz="1200" dirty="0" err="1"/>
                        <a:t>kubelet.log</a:t>
                      </a:r>
                      <a:endParaRPr lang="en-US" sz="1200" dirty="0"/>
                    </a:p>
                  </a:txBody>
                  <a:tcPr/>
                </a:tc>
                <a:tc>
                  <a:txBody>
                    <a:bodyPr/>
                    <a:lstStyle/>
                    <a:p>
                      <a:r>
                        <a:rPr lang="en-US" sz="1200" dirty="0"/>
                        <a:t>Log for</a:t>
                      </a:r>
                      <a:r>
                        <a:rPr lang="en-US" sz="1200" baseline="0" dirty="0"/>
                        <a:t> any issues happening in any container</a:t>
                      </a:r>
                      <a:endParaRPr lang="en-US" sz="1200" dirty="0"/>
                    </a:p>
                  </a:txBody>
                  <a:tcPr/>
                </a:tc>
                <a:extLst>
                  <a:ext uri="{0D108BD9-81ED-4DB2-BD59-A6C34878D82A}">
                    <a16:rowId xmlns="" xmlns:a16="http://schemas.microsoft.com/office/drawing/2014/main" val="10004"/>
                  </a:ext>
                </a:extLst>
              </a:tr>
              <a:tr h="370840">
                <a:tc>
                  <a:txBody>
                    <a:bodyPr/>
                    <a:lstStyle/>
                    <a:p>
                      <a:r>
                        <a:rPr lang="en-US" sz="1200" dirty="0"/>
                        <a:t>&lt;network&gt;</a:t>
                      </a:r>
                    </a:p>
                  </a:txBody>
                  <a:tcPr/>
                </a:tc>
                <a:tc>
                  <a:txBody>
                    <a:bodyPr/>
                    <a:lstStyle/>
                    <a:p>
                      <a:r>
                        <a:rPr lang="en-US" sz="1200" dirty="0"/>
                        <a:t>network</a:t>
                      </a:r>
                    </a:p>
                  </a:txBody>
                  <a:tcPr/>
                </a:tc>
                <a:tc>
                  <a:txBody>
                    <a:bodyPr/>
                    <a:lstStyle/>
                    <a:p>
                      <a:r>
                        <a:rPr lang="en-US" sz="1200" dirty="0" err="1"/>
                        <a:t>kube-proxy.log</a:t>
                      </a:r>
                      <a:endParaRPr lang="en-US" sz="1200" dirty="0"/>
                    </a:p>
                  </a:txBody>
                  <a:tcPr/>
                </a:tc>
                <a:tc>
                  <a:txBody>
                    <a:bodyPr/>
                    <a:lstStyle/>
                    <a:p>
                      <a:r>
                        <a:rPr lang="en-US" sz="1200" dirty="0"/>
                        <a:t>Log</a:t>
                      </a:r>
                      <a:r>
                        <a:rPr lang="en-US" sz="1200" baseline="0" dirty="0"/>
                        <a:t> for any network information</a:t>
                      </a:r>
                      <a:endParaRPr lang="en-US" sz="1200" dirty="0"/>
                    </a:p>
                  </a:txBody>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847639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Elastic Stack is used</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dirty="0"/>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5607312" y="1240824"/>
            <a:ext cx="3385548" cy="3200545"/>
          </a:xfrm>
        </p:spPr>
        <p:txBody>
          <a:bodyPr/>
          <a:lstStyle/>
          <a:p>
            <a:r>
              <a:rPr lang="en-US" dirty="0"/>
              <a:t>ELK stack is used to store collected logs.</a:t>
            </a:r>
          </a:p>
          <a:p>
            <a:endParaRPr lang="en-US" dirty="0"/>
          </a:p>
          <a:p>
            <a:endParaRPr lang="en-US" dirty="0"/>
          </a:p>
          <a:p>
            <a:r>
              <a:rPr lang="en-US" b="1" dirty="0">
                <a:solidFill>
                  <a:srgbClr val="2270F5"/>
                </a:solidFill>
              </a:rPr>
              <a:t>Note:  </a:t>
            </a:r>
            <a:r>
              <a:rPr lang="en-US" dirty="0"/>
              <a:t>These services are deployed in the </a:t>
            </a:r>
            <a:r>
              <a:rPr lang="en-US" dirty="0" err="1"/>
              <a:t>kube</a:t>
            </a:r>
            <a:r>
              <a:rPr lang="en-US" dirty="0"/>
              <a:t>-system namespace.</a:t>
            </a:r>
          </a:p>
          <a:p>
            <a:endParaRPr lang="en-US" dirty="0"/>
          </a:p>
        </p:txBody>
      </p:sp>
      <p:pic>
        <p:nvPicPr>
          <p:cNvPr id="8" name="Picture 7"/>
          <p:cNvPicPr>
            <a:picLocks noChangeAspect="1"/>
          </p:cNvPicPr>
          <p:nvPr/>
        </p:nvPicPr>
        <p:blipFill>
          <a:blip r:embed="rId3"/>
          <a:stretch>
            <a:fillRect/>
          </a:stretch>
        </p:blipFill>
        <p:spPr>
          <a:xfrm>
            <a:off x="228601" y="1240824"/>
            <a:ext cx="5212458" cy="2368204"/>
          </a:xfrm>
          <a:prstGeom prst="rect">
            <a:avLst/>
          </a:prstGeom>
        </p:spPr>
      </p:pic>
      <p:pic>
        <p:nvPicPr>
          <p:cNvPr id="9" name="Picture 8"/>
          <p:cNvPicPr>
            <a:picLocks noChangeAspect="1"/>
          </p:cNvPicPr>
          <p:nvPr/>
        </p:nvPicPr>
        <p:blipFill>
          <a:blip r:embed="rId4"/>
          <a:stretch>
            <a:fillRect/>
          </a:stretch>
        </p:blipFill>
        <p:spPr>
          <a:xfrm>
            <a:off x="377222" y="2771643"/>
            <a:ext cx="2237509" cy="768211"/>
          </a:xfrm>
          <a:prstGeom prst="rect">
            <a:avLst/>
          </a:prstGeom>
        </p:spPr>
      </p:pic>
    </p:spTree>
    <p:extLst>
      <p:ext uri="{BB962C8B-B14F-4D97-AF65-F5344CB8AC3E}">
        <p14:creationId xmlns:p14="http://schemas.microsoft.com/office/powerpoint/2010/main" val="779691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04" y="2179258"/>
            <a:ext cx="4114800" cy="381000"/>
          </a:xfrm>
        </p:spPr>
        <p:txBody>
          <a:bodyPr/>
          <a:lstStyle/>
          <a:p>
            <a:r>
              <a:rPr lang="en-US" dirty="0"/>
              <a:t>Debugging</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18</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2071508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Kibana dashboard in IBM Cloud Private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19</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pic>
        <p:nvPicPr>
          <p:cNvPr id="7" name="Picture 6"/>
          <p:cNvPicPr>
            <a:picLocks noChangeAspect="1"/>
          </p:cNvPicPr>
          <p:nvPr/>
        </p:nvPicPr>
        <p:blipFill>
          <a:blip r:embed="rId2"/>
          <a:stretch>
            <a:fillRect/>
          </a:stretch>
        </p:blipFill>
        <p:spPr>
          <a:xfrm>
            <a:off x="228600" y="1160524"/>
            <a:ext cx="5006607" cy="3280845"/>
          </a:xfrm>
          <a:prstGeom prst="rect">
            <a:avLst/>
          </a:prstGeom>
          <a:ln>
            <a:solidFill>
              <a:schemeClr val="bg1">
                <a:lumMod val="50000"/>
                <a:lumOff val="50000"/>
              </a:schemeClr>
            </a:solidFill>
          </a:ln>
        </p:spPr>
      </p:pic>
      <p:sp>
        <p:nvSpPr>
          <p:cNvPr id="5" name="Rectangle 4"/>
          <p:cNvSpPr/>
          <p:nvPr/>
        </p:nvSpPr>
        <p:spPr>
          <a:xfrm>
            <a:off x="228599" y="4463553"/>
            <a:ext cx="5837349" cy="300082"/>
          </a:xfrm>
          <a:prstGeom prst="rect">
            <a:avLst/>
          </a:prstGeom>
        </p:spPr>
        <p:txBody>
          <a:bodyPr wrap="square">
            <a:spAutoFit/>
          </a:bodyPr>
          <a:lstStyle/>
          <a:p>
            <a:r>
              <a:rPr lang="en-US" dirty="0"/>
              <a:t>https://&lt;Master node ip&gt;:8443/</a:t>
            </a:r>
            <a:r>
              <a:rPr lang="en-US" dirty="0" err="1"/>
              <a:t>kibana</a:t>
            </a:r>
            <a:endParaRPr lang="en-US" dirty="0"/>
          </a:p>
        </p:txBody>
      </p:sp>
      <p:pic>
        <p:nvPicPr>
          <p:cNvPr id="14" name="Picture 13"/>
          <p:cNvPicPr>
            <a:picLocks noChangeAspect="1"/>
          </p:cNvPicPr>
          <p:nvPr/>
        </p:nvPicPr>
        <p:blipFill>
          <a:blip r:embed="rId3"/>
          <a:stretch>
            <a:fillRect/>
          </a:stretch>
        </p:blipFill>
        <p:spPr>
          <a:xfrm>
            <a:off x="6818237" y="1259044"/>
            <a:ext cx="701003" cy="1268246"/>
          </a:xfrm>
          <a:prstGeom prst="rect">
            <a:avLst/>
          </a:prstGeom>
          <a:ln>
            <a:solidFill>
              <a:schemeClr val="bg1">
                <a:lumMod val="50000"/>
                <a:lumOff val="50000"/>
              </a:schemeClr>
            </a:solidFill>
          </a:ln>
        </p:spPr>
      </p:pic>
      <p:cxnSp>
        <p:nvCxnSpPr>
          <p:cNvPr id="16" name="Straight Arrow Connector 15"/>
          <p:cNvCxnSpPr/>
          <p:nvPr/>
        </p:nvCxnSpPr>
        <p:spPr>
          <a:xfrm flipH="1">
            <a:off x="5235207" y="2437252"/>
            <a:ext cx="1673882" cy="12568"/>
          </a:xfrm>
          <a:prstGeom prst="straightConnector1">
            <a:avLst/>
          </a:prstGeom>
          <a:ln w="6350">
            <a:solidFill>
              <a:schemeClr val="bg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 Placeholder 5"/>
          <p:cNvSpPr>
            <a:spLocks noGrp="1"/>
          </p:cNvSpPr>
          <p:nvPr>
            <p:ph type="body" sz="quarter" idx="13"/>
          </p:nvPr>
        </p:nvSpPr>
        <p:spPr>
          <a:xfrm>
            <a:off x="5555065" y="2817278"/>
            <a:ext cx="3265715" cy="1977779"/>
          </a:xfrm>
        </p:spPr>
        <p:txBody>
          <a:bodyPr/>
          <a:lstStyle/>
          <a:p>
            <a:r>
              <a:rPr lang="en-US" dirty="0"/>
              <a:t>Viewing of collected logs from nodes and workloads.</a:t>
            </a:r>
          </a:p>
          <a:p>
            <a:endParaRPr lang="en-US" dirty="0"/>
          </a:p>
          <a:p>
            <a:r>
              <a:rPr lang="en-US" dirty="0"/>
              <a:t>Basic capabilities include: </a:t>
            </a:r>
          </a:p>
          <a:p>
            <a:pPr marL="342900" indent="-342900">
              <a:buFont typeface="+mj-lt"/>
              <a:buAutoNum type="arabicPeriod"/>
            </a:pPr>
            <a:endParaRPr lang="en-US" dirty="0"/>
          </a:p>
          <a:p>
            <a:pPr marL="342900" indent="-342900">
              <a:buFont typeface="+mj-lt"/>
              <a:buAutoNum type="arabicPeriod"/>
            </a:pPr>
            <a:r>
              <a:rPr lang="en-US" dirty="0"/>
              <a:t>Selection of  time period </a:t>
            </a:r>
          </a:p>
          <a:p>
            <a:pPr marL="342900" indent="-342900">
              <a:buFont typeface="+mj-lt"/>
              <a:buAutoNum type="arabicPeriod"/>
            </a:pPr>
            <a:r>
              <a:rPr lang="en-US" dirty="0"/>
              <a:t>Selection of captured data</a:t>
            </a:r>
          </a:p>
          <a:p>
            <a:pPr marL="342900" indent="-342900">
              <a:buFont typeface="+mj-lt"/>
              <a:buAutoNum type="arabicPeriod"/>
            </a:pPr>
            <a:r>
              <a:rPr lang="en-US" dirty="0"/>
              <a:t>Search by value</a:t>
            </a:r>
          </a:p>
          <a:p>
            <a:pPr marL="342900" indent="-342900">
              <a:buFont typeface="+mj-lt"/>
              <a:buAutoNum type="arabicPeriod"/>
            </a:pPr>
            <a:r>
              <a:rPr lang="en-US" dirty="0"/>
              <a:t>Visualize over time</a:t>
            </a:r>
          </a:p>
          <a:p>
            <a:pPr marL="342900" indent="-342900">
              <a:buFont typeface="+mj-lt"/>
              <a:buAutoNum type="arabicPeriod"/>
            </a:pPr>
            <a:endParaRPr lang="en-US" dirty="0"/>
          </a:p>
          <a:p>
            <a:pPr marL="342900" indent="-342900">
              <a:buFont typeface="+mj-lt"/>
              <a:buAutoNum type="arabicPeriod"/>
            </a:pPr>
            <a:endParaRPr lang="en-US" dirty="0"/>
          </a:p>
        </p:txBody>
      </p:sp>
      <p:sp>
        <p:nvSpPr>
          <p:cNvPr id="19" name="Rectangle 18"/>
          <p:cNvSpPr/>
          <p:nvPr/>
        </p:nvSpPr>
        <p:spPr>
          <a:xfrm>
            <a:off x="228599" y="793210"/>
            <a:ext cx="7008915" cy="300082"/>
          </a:xfrm>
          <a:prstGeom prst="rect">
            <a:avLst/>
          </a:prstGeom>
        </p:spPr>
        <p:txBody>
          <a:bodyPr wrap="square">
            <a:spAutoFit/>
          </a:bodyPr>
          <a:lstStyle/>
          <a:p>
            <a:r>
              <a:rPr lang="en-US" dirty="0"/>
              <a:t>From navigation menu select Platform </a:t>
            </a:r>
            <a:r>
              <a:rPr lang="en-US"/>
              <a:t>/ Logging</a:t>
            </a:r>
            <a:endParaRPr lang="en-US" dirty="0"/>
          </a:p>
        </p:txBody>
      </p:sp>
    </p:spTree>
    <p:extLst>
      <p:ext uri="{BB962C8B-B14F-4D97-AF65-F5344CB8AC3E}">
        <p14:creationId xmlns:p14="http://schemas.microsoft.com/office/powerpoint/2010/main" val="54832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itle 1"/>
          <p:cNvSpPr txBox="1">
            <a:spLocks noGrp="1"/>
          </p:cNvSpPr>
          <p:nvPr>
            <p:ph type="body" sz="quarter" idx="13"/>
          </p:nvPr>
        </p:nvSpPr>
        <p:spPr>
          <a:xfrm>
            <a:off x="339725" y="673332"/>
            <a:ext cx="8025342" cy="403519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800" dirty="0"/>
          </a:p>
          <a:p>
            <a:endParaRPr lang="en-US" sz="1800" dirty="0"/>
          </a:p>
          <a:p>
            <a:r>
              <a:rPr lang="en-US" sz="1800" dirty="0" smtClean="0"/>
              <a:t>Monitoring</a:t>
            </a:r>
            <a:endParaRPr lang="en-US" sz="1800" dirty="0"/>
          </a:p>
          <a:p>
            <a:endParaRPr lang="en-US" sz="1800" dirty="0"/>
          </a:p>
          <a:p>
            <a:r>
              <a:rPr lang="en-US" sz="1800" dirty="0"/>
              <a:t>Logging</a:t>
            </a:r>
          </a:p>
          <a:p>
            <a:endParaRPr lang="en-US" sz="1800" dirty="0"/>
          </a:p>
          <a:p>
            <a:r>
              <a:rPr lang="en-US" sz="1800" dirty="0"/>
              <a:t>Debugging</a:t>
            </a:r>
          </a:p>
          <a:p>
            <a:endParaRPr lang="en-US" sz="1800" dirty="0"/>
          </a:p>
          <a:p>
            <a:r>
              <a:rPr lang="en-US" sz="1800" dirty="0"/>
              <a:t>CLI tools</a:t>
            </a:r>
          </a:p>
          <a:p>
            <a:endParaRPr lang="en-US" sz="1800" dirty="0"/>
          </a:p>
          <a:p>
            <a:r>
              <a:rPr lang="en-US" sz="1800" dirty="0"/>
              <a:t>Resources for next steps</a:t>
            </a:r>
          </a:p>
          <a:p>
            <a:endParaRPr lang="en-US" sz="1800" dirty="0"/>
          </a:p>
          <a:p>
            <a:endParaRPr lang="en-US" sz="1800" dirty="0"/>
          </a:p>
          <a:p>
            <a:endParaRPr lang="en-US" sz="1800" dirty="0"/>
          </a:p>
        </p:txBody>
      </p:sp>
    </p:spTree>
    <p:extLst>
      <p:ext uri="{BB962C8B-B14F-4D97-AF65-F5344CB8AC3E}">
        <p14:creationId xmlns:p14="http://schemas.microsoft.com/office/powerpoint/2010/main" val="17083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114" y="182051"/>
            <a:ext cx="6629400" cy="959358"/>
          </a:xfrm>
        </p:spPr>
        <p:txBody>
          <a:bodyPr/>
          <a:lstStyle/>
          <a:p>
            <a:r>
              <a:rPr lang="en-US" dirty="0"/>
              <a:t>kubectl </a:t>
            </a:r>
            <a:r>
              <a:rPr lang="mr-IN" dirty="0"/>
              <a:t>–</a:t>
            </a:r>
            <a:r>
              <a:rPr lang="en-US" dirty="0"/>
              <a:t> Viewing information</a:t>
            </a:r>
            <a:br>
              <a:rPr lang="en-US" dirty="0"/>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20</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3" name="Text Placeholder 4"/>
          <p:cNvSpPr>
            <a:spLocks noGrp="1"/>
          </p:cNvSpPr>
          <p:nvPr>
            <p:ph type="body" sz="quarter" idx="13"/>
          </p:nvPr>
        </p:nvSpPr>
        <p:spPr>
          <a:xfrm>
            <a:off x="243114" y="661730"/>
            <a:ext cx="8221617" cy="2882659"/>
          </a:xfrm>
        </p:spPr>
        <p:txBody>
          <a:bodyPr/>
          <a:lstStyle/>
          <a:p>
            <a:r>
              <a:rPr lang="en-US" dirty="0"/>
              <a:t>kubectl -n kube-system get pods -o wide </a:t>
            </a:r>
            <a:r>
              <a:rPr lang="en-US" dirty="0" smtClean="0"/>
              <a:t>| grep –v Running</a:t>
            </a:r>
            <a:endParaRPr lang="en-US" dirty="0"/>
          </a:p>
          <a:p>
            <a:endParaRPr lang="en-US" dirty="0"/>
          </a:p>
          <a:p>
            <a:r>
              <a:rPr lang="en-US" dirty="0"/>
              <a:t>kubectl -n kube-system describe </a:t>
            </a:r>
            <a:r>
              <a:rPr lang="en-US" dirty="0" smtClean="0"/>
              <a:t>pod/&lt;</a:t>
            </a:r>
            <a:r>
              <a:rPr lang="en-US" dirty="0" err="1" smtClean="0"/>
              <a:t>pod_name</a:t>
            </a:r>
            <a:r>
              <a:rPr lang="en-US" dirty="0" smtClean="0"/>
              <a:t>&gt; </a:t>
            </a:r>
            <a:r>
              <a:rPr lang="en-US" b="1" i="1" dirty="0"/>
              <a:t>[any pod shown in an error state from above] </a:t>
            </a:r>
          </a:p>
          <a:p>
            <a:endParaRPr lang="en-US" dirty="0"/>
          </a:p>
          <a:p>
            <a:r>
              <a:rPr lang="en-US" dirty="0"/>
              <a:t>kubectl -n kube-system logs </a:t>
            </a:r>
            <a:r>
              <a:rPr lang="en-US" dirty="0" smtClean="0"/>
              <a:t>pod/&lt;</a:t>
            </a:r>
            <a:r>
              <a:rPr lang="en-US" dirty="0" err="1" smtClean="0"/>
              <a:t>pod_name</a:t>
            </a:r>
            <a:r>
              <a:rPr lang="en-US" dirty="0" smtClean="0"/>
              <a:t>&gt;    </a:t>
            </a:r>
            <a:r>
              <a:rPr lang="en-US" b="1" i="1" dirty="0"/>
              <a:t>[any pod shown in an error state from above]    </a:t>
            </a:r>
            <a:endParaRPr lang="en-US" b="1" i="1" dirty="0" smtClean="0"/>
          </a:p>
          <a:p>
            <a:r>
              <a:rPr lang="en-US" b="1" i="1" dirty="0" smtClean="0"/>
              <a:t>	    </a:t>
            </a:r>
            <a:r>
              <a:rPr lang="en-US" dirty="0" smtClean="0"/>
              <a:t>--</a:t>
            </a:r>
            <a:r>
              <a:rPr lang="en-US" dirty="0"/>
              <a:t>container  </a:t>
            </a:r>
            <a:r>
              <a:rPr lang="en-US" dirty="0" smtClean="0"/>
              <a:t>&lt;</a:t>
            </a:r>
            <a:r>
              <a:rPr lang="en-US" dirty="0" err="1" smtClean="0"/>
              <a:t>container_name</a:t>
            </a:r>
            <a:r>
              <a:rPr lang="en-US" dirty="0" smtClean="0"/>
              <a:t>&gt;       </a:t>
            </a:r>
            <a:r>
              <a:rPr lang="en-US" b="1" i="1" dirty="0"/>
              <a:t>[once for each container within the pod] </a:t>
            </a:r>
          </a:p>
          <a:p>
            <a:endParaRPr lang="en-US" dirty="0"/>
          </a:p>
          <a:p>
            <a:endParaRPr lang="en-US" dirty="0"/>
          </a:p>
          <a:p>
            <a:endParaRPr lang="en-US" dirty="0"/>
          </a:p>
          <a:p>
            <a:r>
              <a:rPr lang="en-US" b="1" dirty="0"/>
              <a:t># ubuntu logs for kubelet </a:t>
            </a:r>
          </a:p>
          <a:p>
            <a:endParaRPr lang="en-US" dirty="0"/>
          </a:p>
          <a:p>
            <a:r>
              <a:rPr lang="en-US" dirty="0"/>
              <a:t>journalctl -r -u kubelet</a:t>
            </a:r>
            <a:endParaRPr lang="en-US" b="1" i="1" dirty="0">
              <a:latin typeface="IBM Plex Mono" charset="0"/>
              <a:ea typeface="IBM Plex Mono" charset="0"/>
              <a:cs typeface="IBM Plex Mono" charset="0"/>
            </a:endParaRPr>
          </a:p>
        </p:txBody>
      </p:sp>
    </p:spTree>
    <p:extLst>
      <p:ext uri="{BB962C8B-B14F-4D97-AF65-F5344CB8AC3E}">
        <p14:creationId xmlns:p14="http://schemas.microsoft.com/office/powerpoint/2010/main" val="2822589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kubectl </a:t>
            </a:r>
            <a:r>
              <a:rPr lang="mr-IN" dirty="0"/>
              <a:t>–</a:t>
            </a:r>
            <a:r>
              <a:rPr lang="en-US" dirty="0"/>
              <a:t> view pod information</a:t>
            </a:r>
            <a:br>
              <a:rPr lang="en-US" dirty="0"/>
            </a:b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21</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pic>
        <p:nvPicPr>
          <p:cNvPr id="7" name="Picture 6"/>
          <p:cNvPicPr>
            <a:picLocks noChangeAspect="1"/>
          </p:cNvPicPr>
          <p:nvPr/>
        </p:nvPicPr>
        <p:blipFill>
          <a:blip r:embed="rId3"/>
          <a:stretch>
            <a:fillRect/>
          </a:stretch>
        </p:blipFill>
        <p:spPr>
          <a:xfrm>
            <a:off x="1564105" y="934932"/>
            <a:ext cx="5293895" cy="3775625"/>
          </a:xfrm>
          <a:prstGeom prst="rect">
            <a:avLst/>
          </a:prstGeom>
        </p:spPr>
      </p:pic>
      <p:sp>
        <p:nvSpPr>
          <p:cNvPr id="13" name="Text Placeholder 4"/>
          <p:cNvSpPr>
            <a:spLocks noGrp="1"/>
          </p:cNvSpPr>
          <p:nvPr>
            <p:ph type="body" sz="quarter" idx="13"/>
          </p:nvPr>
        </p:nvSpPr>
        <p:spPr>
          <a:xfrm>
            <a:off x="243114" y="661730"/>
            <a:ext cx="5293895" cy="252135"/>
          </a:xfrm>
        </p:spPr>
        <p:txBody>
          <a:bodyPr/>
          <a:lstStyle/>
          <a:p>
            <a:r>
              <a:rPr lang="en-US" dirty="0"/>
              <a:t>Command:  </a:t>
            </a:r>
            <a:r>
              <a:rPr lang="en-US" b="1" i="1" dirty="0">
                <a:latin typeface="IBM Plex Mono" charset="0"/>
                <a:ea typeface="IBM Plex Mono" charset="0"/>
                <a:cs typeface="IBM Plex Mono" charset="0"/>
              </a:rPr>
              <a:t>kubectl describe pod &lt;pod-name&gt;</a:t>
            </a:r>
          </a:p>
        </p:txBody>
      </p:sp>
    </p:spTree>
    <p:extLst>
      <p:ext uri="{BB962C8B-B14F-4D97-AF65-F5344CB8AC3E}">
        <p14:creationId xmlns:p14="http://schemas.microsoft.com/office/powerpoint/2010/main" val="19268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22</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0" name="Title 1"/>
          <p:cNvSpPr>
            <a:spLocks noGrp="1"/>
          </p:cNvSpPr>
          <p:nvPr>
            <p:ph type="title"/>
          </p:nvPr>
        </p:nvSpPr>
        <p:spPr>
          <a:xfrm>
            <a:off x="228600" y="201168"/>
            <a:ext cx="6629400" cy="959358"/>
          </a:xfrm>
        </p:spPr>
        <p:txBody>
          <a:bodyPr/>
          <a:lstStyle/>
          <a:p>
            <a:r>
              <a:rPr lang="en-US" dirty="0"/>
              <a:t>kubectl </a:t>
            </a:r>
            <a:r>
              <a:rPr lang="mr-IN" dirty="0"/>
              <a:t>–</a:t>
            </a:r>
            <a:r>
              <a:rPr lang="en-US" dirty="0"/>
              <a:t> view pod  and container logs</a:t>
            </a:r>
          </a:p>
        </p:txBody>
      </p:sp>
      <p:sp>
        <p:nvSpPr>
          <p:cNvPr id="11" name="Text Placeholder 4"/>
          <p:cNvSpPr>
            <a:spLocks noGrp="1"/>
          </p:cNvSpPr>
          <p:nvPr>
            <p:ph type="body" sz="quarter" idx="13"/>
          </p:nvPr>
        </p:nvSpPr>
        <p:spPr>
          <a:xfrm>
            <a:off x="1177564" y="666607"/>
            <a:ext cx="6944615" cy="252135"/>
          </a:xfrm>
        </p:spPr>
        <p:txBody>
          <a:bodyPr/>
          <a:lstStyle/>
          <a:p>
            <a:r>
              <a:rPr lang="en-US" dirty="0"/>
              <a:t>Command:  </a:t>
            </a:r>
            <a:r>
              <a:rPr lang="en-US" b="1" i="1" dirty="0">
                <a:latin typeface="IBM Plex Mono" charset="0"/>
                <a:ea typeface="IBM Plex Mono" charset="0"/>
                <a:cs typeface="IBM Plex Mono" charset="0"/>
              </a:rPr>
              <a:t>kubectl logs &lt;pod-name&gt; --container &lt;container-name&gt; </a:t>
            </a:r>
          </a:p>
        </p:txBody>
      </p:sp>
      <p:pic>
        <p:nvPicPr>
          <p:cNvPr id="12" name="Picture 11"/>
          <p:cNvPicPr>
            <a:picLocks noChangeAspect="1"/>
          </p:cNvPicPr>
          <p:nvPr/>
        </p:nvPicPr>
        <p:blipFill>
          <a:blip r:embed="rId3"/>
          <a:stretch>
            <a:fillRect/>
          </a:stretch>
        </p:blipFill>
        <p:spPr>
          <a:xfrm>
            <a:off x="1564105" y="961634"/>
            <a:ext cx="6347861" cy="3622167"/>
          </a:xfrm>
          <a:prstGeom prst="rect">
            <a:avLst/>
          </a:prstGeom>
        </p:spPr>
      </p:pic>
    </p:spTree>
    <p:extLst>
      <p:ext uri="{BB962C8B-B14F-4D97-AF65-F5344CB8AC3E}">
        <p14:creationId xmlns:p14="http://schemas.microsoft.com/office/powerpoint/2010/main" val="691858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23</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0" name="Title 1"/>
          <p:cNvSpPr>
            <a:spLocks noGrp="1"/>
          </p:cNvSpPr>
          <p:nvPr>
            <p:ph type="title"/>
          </p:nvPr>
        </p:nvSpPr>
        <p:spPr>
          <a:xfrm>
            <a:off x="228600" y="201168"/>
            <a:ext cx="6629400" cy="959358"/>
          </a:xfrm>
        </p:spPr>
        <p:txBody>
          <a:bodyPr/>
          <a:lstStyle/>
          <a:p>
            <a:r>
              <a:rPr lang="en-US" dirty="0"/>
              <a:t>kubectl </a:t>
            </a:r>
            <a:r>
              <a:rPr lang="mr-IN" dirty="0"/>
              <a:t>–</a:t>
            </a:r>
            <a:r>
              <a:rPr lang="en-US" dirty="0"/>
              <a:t> view events </a:t>
            </a:r>
          </a:p>
        </p:txBody>
      </p:sp>
      <p:sp>
        <p:nvSpPr>
          <p:cNvPr id="11" name="Text Placeholder 4"/>
          <p:cNvSpPr>
            <a:spLocks noGrp="1"/>
          </p:cNvSpPr>
          <p:nvPr>
            <p:ph type="body" sz="quarter" idx="13"/>
          </p:nvPr>
        </p:nvSpPr>
        <p:spPr>
          <a:xfrm>
            <a:off x="228600" y="1087631"/>
            <a:ext cx="5293895" cy="252135"/>
          </a:xfrm>
        </p:spPr>
        <p:txBody>
          <a:bodyPr/>
          <a:lstStyle/>
          <a:p>
            <a:r>
              <a:rPr lang="en-US" dirty="0"/>
              <a:t>Command:  </a:t>
            </a:r>
            <a:r>
              <a:rPr lang="en-US" b="1" i="1" dirty="0">
                <a:latin typeface="IBM Plex Mono" charset="0"/>
                <a:ea typeface="IBM Plex Mono" charset="0"/>
                <a:cs typeface="IBM Plex Mono" charset="0"/>
              </a:rPr>
              <a:t>kubectl get events -</a:t>
            </a:r>
            <a:r>
              <a:rPr lang="mr-IN" b="1" i="1" dirty="0">
                <a:latin typeface="IBM Plex Mono" charset="0"/>
                <a:ea typeface="IBM Plex Mono" charset="0"/>
                <a:cs typeface="IBM Plex Mono" charset="0"/>
              </a:rPr>
              <a:t>–</a:t>
            </a:r>
            <a:r>
              <a:rPr lang="en-US" b="1" i="1" dirty="0">
                <a:latin typeface="IBM Plex Mono" charset="0"/>
                <a:ea typeface="IBM Plex Mono" charset="0"/>
                <a:cs typeface="IBM Plex Mono" charset="0"/>
              </a:rPr>
              <a:t>all-namespaces</a:t>
            </a:r>
          </a:p>
        </p:txBody>
      </p:sp>
      <p:pic>
        <p:nvPicPr>
          <p:cNvPr id="2" name="Picture 1"/>
          <p:cNvPicPr>
            <a:picLocks noChangeAspect="1"/>
          </p:cNvPicPr>
          <p:nvPr/>
        </p:nvPicPr>
        <p:blipFill>
          <a:blip r:embed="rId3"/>
          <a:stretch>
            <a:fillRect/>
          </a:stretch>
        </p:blipFill>
        <p:spPr>
          <a:xfrm>
            <a:off x="228600" y="1382391"/>
            <a:ext cx="8592271" cy="2833474"/>
          </a:xfrm>
          <a:prstGeom prst="rect">
            <a:avLst/>
          </a:prstGeom>
        </p:spPr>
      </p:pic>
    </p:spTree>
    <p:extLst>
      <p:ext uri="{BB962C8B-B14F-4D97-AF65-F5344CB8AC3E}">
        <p14:creationId xmlns:p14="http://schemas.microsoft.com/office/powerpoint/2010/main" val="1200263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24</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0" name="Title 1"/>
          <p:cNvSpPr>
            <a:spLocks noGrp="1"/>
          </p:cNvSpPr>
          <p:nvPr>
            <p:ph type="title"/>
          </p:nvPr>
        </p:nvSpPr>
        <p:spPr>
          <a:xfrm>
            <a:off x="228600" y="201168"/>
            <a:ext cx="6629400" cy="959358"/>
          </a:xfrm>
        </p:spPr>
        <p:txBody>
          <a:bodyPr/>
          <a:lstStyle/>
          <a:p>
            <a:r>
              <a:rPr lang="en-US" dirty="0"/>
              <a:t>kubectl </a:t>
            </a:r>
            <a:r>
              <a:rPr lang="mr-IN" dirty="0"/>
              <a:t>–</a:t>
            </a:r>
            <a:r>
              <a:rPr lang="en-US" dirty="0"/>
              <a:t> exec command into running container</a:t>
            </a:r>
          </a:p>
        </p:txBody>
      </p:sp>
      <p:sp>
        <p:nvSpPr>
          <p:cNvPr id="11" name="Text Placeholder 4"/>
          <p:cNvSpPr>
            <a:spLocks noGrp="1"/>
          </p:cNvSpPr>
          <p:nvPr>
            <p:ph type="body" sz="quarter" idx="13"/>
          </p:nvPr>
        </p:nvSpPr>
        <p:spPr>
          <a:xfrm>
            <a:off x="240471" y="661066"/>
            <a:ext cx="5293895" cy="252135"/>
          </a:xfrm>
        </p:spPr>
        <p:txBody>
          <a:bodyPr/>
          <a:lstStyle/>
          <a:p>
            <a:r>
              <a:rPr lang="en-US" dirty="0"/>
              <a:t>Command:  </a:t>
            </a:r>
            <a:r>
              <a:rPr lang="en-US" b="1" i="1" dirty="0">
                <a:latin typeface="IBM Plex Mono" charset="0"/>
                <a:ea typeface="IBM Plex Mono" charset="0"/>
                <a:cs typeface="IBM Plex Mono" charset="0"/>
              </a:rPr>
              <a:t>kubectl exec -it &lt;pod-name&gt; /bin/</a:t>
            </a:r>
            <a:r>
              <a:rPr lang="en-US" b="1" i="1" dirty="0" err="1">
                <a:latin typeface="IBM Plex Mono" charset="0"/>
                <a:ea typeface="IBM Plex Mono" charset="0"/>
                <a:cs typeface="IBM Plex Mono" charset="0"/>
              </a:rPr>
              <a:t>sh</a:t>
            </a:r>
            <a:endParaRPr lang="en-US" b="1" i="1" dirty="0">
              <a:latin typeface="IBM Plex Mono" charset="0"/>
              <a:ea typeface="IBM Plex Mono" charset="0"/>
              <a:cs typeface="IBM Plex Mono" charset="0"/>
            </a:endParaRPr>
          </a:p>
        </p:txBody>
      </p:sp>
      <p:pic>
        <p:nvPicPr>
          <p:cNvPr id="2" name="Picture 1"/>
          <p:cNvPicPr>
            <a:picLocks noChangeAspect="1"/>
          </p:cNvPicPr>
          <p:nvPr/>
        </p:nvPicPr>
        <p:blipFill>
          <a:blip r:embed="rId3"/>
          <a:stretch>
            <a:fillRect/>
          </a:stretch>
        </p:blipFill>
        <p:spPr>
          <a:xfrm>
            <a:off x="1564105" y="917847"/>
            <a:ext cx="6853187" cy="3835859"/>
          </a:xfrm>
          <a:prstGeom prst="rect">
            <a:avLst/>
          </a:prstGeom>
        </p:spPr>
      </p:pic>
    </p:spTree>
    <p:extLst>
      <p:ext uri="{BB962C8B-B14F-4D97-AF65-F5344CB8AC3E}">
        <p14:creationId xmlns:p14="http://schemas.microsoft.com/office/powerpoint/2010/main" val="1921939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25</a:t>
            </a:fld>
            <a:endParaRPr lang="en-US"/>
          </a:p>
        </p:txBody>
      </p:sp>
      <p:sp>
        <p:nvSpPr>
          <p:cNvPr id="4" name="Footer Placeholder 3"/>
          <p:cNvSpPr>
            <a:spLocks noGrp="1"/>
          </p:cNvSpPr>
          <p:nvPr>
            <p:ph type="ftr" sz="quarter" idx="11"/>
          </p:nvPr>
        </p:nvSpPr>
        <p:spPr>
          <a:xfrm>
            <a:off x="228600" y="4809312"/>
            <a:ext cx="6400800" cy="137160"/>
          </a:xfrm>
        </p:spPr>
        <p:txBody>
          <a:bodyPr/>
          <a:lstStyle/>
          <a:p>
            <a:r>
              <a:rPr lang="de-DE" dirty="0"/>
              <a:t>IBM Cloud / © 2018 IBM Corporation</a:t>
            </a:r>
            <a:endParaRPr lang="en-US" dirty="0"/>
          </a:p>
        </p:txBody>
      </p:sp>
      <p:sp>
        <p:nvSpPr>
          <p:cNvPr id="10" name="Title 1"/>
          <p:cNvSpPr>
            <a:spLocks noGrp="1"/>
          </p:cNvSpPr>
          <p:nvPr>
            <p:ph type="title"/>
          </p:nvPr>
        </p:nvSpPr>
        <p:spPr>
          <a:xfrm>
            <a:off x="228600" y="201168"/>
            <a:ext cx="6629400" cy="482226"/>
          </a:xfrm>
        </p:spPr>
        <p:txBody>
          <a:bodyPr/>
          <a:lstStyle/>
          <a:p>
            <a:r>
              <a:rPr lang="en-US" dirty="0"/>
              <a:t>kubectl </a:t>
            </a:r>
            <a:r>
              <a:rPr lang="mr-IN" dirty="0"/>
              <a:t>–</a:t>
            </a:r>
            <a:r>
              <a:rPr lang="en-US" dirty="0"/>
              <a:t> Cheat Sheet</a:t>
            </a:r>
          </a:p>
        </p:txBody>
      </p:sp>
      <p:sp>
        <p:nvSpPr>
          <p:cNvPr id="11" name="Text Placeholder 4"/>
          <p:cNvSpPr>
            <a:spLocks noGrp="1"/>
          </p:cNvSpPr>
          <p:nvPr>
            <p:ph type="body" sz="quarter" idx="13"/>
          </p:nvPr>
        </p:nvSpPr>
        <p:spPr>
          <a:xfrm>
            <a:off x="6121668" y="1018774"/>
            <a:ext cx="2793732" cy="2985335"/>
          </a:xfrm>
        </p:spPr>
        <p:txBody>
          <a:bodyPr/>
          <a:lstStyle/>
          <a:p>
            <a:r>
              <a:rPr lang="en-US" b="1" i="1" dirty="0"/>
              <a:t>“kubectl” -</a:t>
            </a:r>
            <a:r>
              <a:rPr lang="en-US" dirty="0"/>
              <a:t> is a command line interface for issuing commands to Kubernetes clusters. </a:t>
            </a:r>
            <a:endParaRPr lang="en-US" i="1" dirty="0">
              <a:latin typeface="IBM Plex Mono" charset="0"/>
              <a:ea typeface="IBM Plex Mono" charset="0"/>
              <a:cs typeface="IBM Plex Mono" charset="0"/>
            </a:endParaRPr>
          </a:p>
        </p:txBody>
      </p:sp>
      <p:pic>
        <p:nvPicPr>
          <p:cNvPr id="5" name="Picture 4"/>
          <p:cNvPicPr>
            <a:picLocks noChangeAspect="1"/>
          </p:cNvPicPr>
          <p:nvPr/>
        </p:nvPicPr>
        <p:blipFill>
          <a:blip r:embed="rId3"/>
          <a:stretch>
            <a:fillRect/>
          </a:stretch>
        </p:blipFill>
        <p:spPr>
          <a:xfrm>
            <a:off x="228600" y="1009148"/>
            <a:ext cx="5626631" cy="3491578"/>
          </a:xfrm>
          <a:prstGeom prst="rect">
            <a:avLst/>
          </a:prstGeom>
        </p:spPr>
      </p:pic>
      <p:sp>
        <p:nvSpPr>
          <p:cNvPr id="6" name="Rectangle 5"/>
          <p:cNvSpPr/>
          <p:nvPr/>
        </p:nvSpPr>
        <p:spPr>
          <a:xfrm>
            <a:off x="228600" y="4509480"/>
            <a:ext cx="5587465" cy="246221"/>
          </a:xfrm>
          <a:prstGeom prst="rect">
            <a:avLst/>
          </a:prstGeom>
        </p:spPr>
        <p:txBody>
          <a:bodyPr wrap="square">
            <a:spAutoFit/>
          </a:bodyPr>
          <a:lstStyle/>
          <a:p>
            <a:r>
              <a:rPr lang="en-US" sz="1000" dirty="0">
                <a:hlinkClick r:id="rId4"/>
              </a:rPr>
              <a:t>https://</a:t>
            </a:r>
            <a:r>
              <a:rPr lang="en-US" sz="1000" dirty="0" err="1">
                <a:hlinkClick r:id="rId4"/>
              </a:rPr>
              <a:t>kubernetes.io</a:t>
            </a:r>
            <a:r>
              <a:rPr lang="en-US" sz="1000" dirty="0">
                <a:hlinkClick r:id="rId4"/>
              </a:rPr>
              <a:t>/docs/reference/kubectl/</a:t>
            </a:r>
            <a:r>
              <a:rPr lang="en-US" sz="1000" dirty="0" err="1">
                <a:hlinkClick r:id="rId4"/>
              </a:rPr>
              <a:t>cheatsheet</a:t>
            </a:r>
            <a:r>
              <a:rPr lang="en-US" sz="1000" dirty="0">
                <a:hlinkClick r:id="rId4"/>
              </a:rPr>
              <a:t>/</a:t>
            </a:r>
            <a:endParaRPr lang="en-US" sz="1000" dirty="0"/>
          </a:p>
        </p:txBody>
      </p:sp>
    </p:spTree>
    <p:extLst>
      <p:ext uri="{BB962C8B-B14F-4D97-AF65-F5344CB8AC3E}">
        <p14:creationId xmlns:p14="http://schemas.microsoft.com/office/powerpoint/2010/main" val="557221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Command Line Interface (CLI) tools</a:t>
            </a:r>
          </a:p>
        </p:txBody>
      </p:sp>
      <p:sp>
        <p:nvSpPr>
          <p:cNvPr id="3"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26</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5"/>
          <p:cNvSpPr>
            <a:spLocks noGrp="1"/>
          </p:cNvSpPr>
          <p:nvPr>
            <p:ph type="body" sz="quarter" idx="13"/>
          </p:nvPr>
        </p:nvSpPr>
        <p:spPr>
          <a:xfrm>
            <a:off x="228601" y="838987"/>
            <a:ext cx="8406352" cy="3943924"/>
          </a:xfrm>
        </p:spPr>
        <p:txBody>
          <a:bodyPr/>
          <a:lstStyle/>
          <a:p>
            <a:pPr marL="914400" indent="-906463"/>
            <a:r>
              <a:rPr lang="en-US" b="1" dirty="0">
                <a:cs typeface="+mn-cs"/>
              </a:rPr>
              <a:t>bx</a:t>
            </a:r>
            <a:r>
              <a:rPr lang="en-US" dirty="0">
                <a:cs typeface="+mn-cs"/>
              </a:rPr>
              <a:t> 	</a:t>
            </a:r>
            <a:r>
              <a:rPr lang="mr-IN" dirty="0">
                <a:cs typeface="+mn-cs"/>
              </a:rPr>
              <a:t>–</a:t>
            </a:r>
            <a:r>
              <a:rPr lang="en-US" dirty="0">
                <a:cs typeface="+mn-cs"/>
              </a:rPr>
              <a:t> manage IBM Cloud Private with the use of ICP plugins (e.g. </a:t>
            </a:r>
            <a:r>
              <a:rPr lang="en-US" dirty="0" err="1" smtClean="0">
                <a:cs typeface="+mn-cs"/>
              </a:rPr>
              <a:t>bx</a:t>
            </a:r>
            <a:r>
              <a:rPr lang="en-US" dirty="0" smtClean="0">
                <a:cs typeface="+mn-cs"/>
              </a:rPr>
              <a:t> </a:t>
            </a:r>
            <a:r>
              <a:rPr lang="en-US" dirty="0" err="1" smtClean="0">
                <a:cs typeface="+mn-cs"/>
              </a:rPr>
              <a:t>pr</a:t>
            </a:r>
            <a:r>
              <a:rPr lang="en-US" dirty="0" smtClean="0">
                <a:cs typeface="+mn-cs"/>
              </a:rPr>
              <a:t>)</a:t>
            </a:r>
            <a:endParaRPr lang="en-US" b="1" dirty="0">
              <a:cs typeface="+mn-cs"/>
            </a:endParaRPr>
          </a:p>
          <a:p>
            <a:endParaRPr lang="en-US" b="1" dirty="0"/>
          </a:p>
          <a:p>
            <a:r>
              <a:rPr lang="en-US" b="1" dirty="0"/>
              <a:t>docker</a:t>
            </a:r>
            <a:r>
              <a:rPr lang="en-US" dirty="0"/>
              <a:t> 	</a:t>
            </a:r>
            <a:r>
              <a:rPr lang="mr-IN" dirty="0"/>
              <a:t>–</a:t>
            </a:r>
            <a:r>
              <a:rPr lang="en-US" dirty="0"/>
              <a:t> used for interacting with docker </a:t>
            </a:r>
          </a:p>
          <a:p>
            <a:endParaRPr lang="en-US" b="1" dirty="0"/>
          </a:p>
          <a:p>
            <a:r>
              <a:rPr lang="en-US" b="1" dirty="0"/>
              <a:t>kubectl</a:t>
            </a:r>
            <a:r>
              <a:rPr lang="en-US" dirty="0"/>
              <a:t> 	</a:t>
            </a:r>
            <a:r>
              <a:rPr lang="mr-IN" dirty="0"/>
              <a:t>–</a:t>
            </a:r>
            <a:r>
              <a:rPr lang="en-US" dirty="0"/>
              <a:t> used for running commands against Kubernetes clusters</a:t>
            </a:r>
          </a:p>
          <a:p>
            <a:endParaRPr lang="en-US" dirty="0">
              <a:cs typeface="+mn-cs"/>
            </a:endParaRPr>
          </a:p>
          <a:p>
            <a:r>
              <a:rPr lang="en-US" b="1" dirty="0">
                <a:cs typeface="+mn-cs"/>
              </a:rPr>
              <a:t>calicoctl</a:t>
            </a:r>
            <a:r>
              <a:rPr lang="en-US" dirty="0">
                <a:cs typeface="+mn-cs"/>
              </a:rPr>
              <a:t> 	</a:t>
            </a:r>
            <a:r>
              <a:rPr lang="mr-IN" dirty="0"/>
              <a:t>–</a:t>
            </a:r>
            <a:r>
              <a:rPr lang="en-US" dirty="0">
                <a:cs typeface="+mn-cs"/>
              </a:rPr>
              <a:t> </a:t>
            </a:r>
            <a:r>
              <a:rPr lang="en-US" dirty="0"/>
              <a:t>primary tool for viewing, manipulating, and creating Calico objects</a:t>
            </a:r>
            <a:endParaRPr lang="en-US" dirty="0">
              <a:cs typeface="+mn-cs"/>
            </a:endParaRPr>
          </a:p>
          <a:p>
            <a:endParaRPr lang="en-US" dirty="0">
              <a:cs typeface="+mn-cs"/>
            </a:endParaRPr>
          </a:p>
          <a:p>
            <a:pPr marL="914400" indent="-914400"/>
            <a:r>
              <a:rPr lang="en-US" b="1" dirty="0">
                <a:cs typeface="+mn-cs"/>
              </a:rPr>
              <a:t>systemctl</a:t>
            </a:r>
            <a:r>
              <a:rPr lang="en-US" dirty="0">
                <a:cs typeface="+mn-cs"/>
              </a:rPr>
              <a:t> 	</a:t>
            </a:r>
            <a:r>
              <a:rPr lang="mr-IN" dirty="0">
                <a:cs typeface="+mn-cs"/>
              </a:rPr>
              <a:t>–</a:t>
            </a:r>
            <a:r>
              <a:rPr lang="en-US" dirty="0">
                <a:cs typeface="+mn-cs"/>
              </a:rPr>
              <a:t> </a:t>
            </a:r>
            <a:r>
              <a:rPr lang="en-US" dirty="0"/>
              <a:t>systemd is an init system used in Linux distributions to bootstrap the user space and to manage system processes after booting </a:t>
            </a:r>
            <a:r>
              <a:rPr lang="en-US" dirty="0">
                <a:cs typeface="+mn-cs"/>
              </a:rPr>
              <a:t> </a:t>
            </a:r>
          </a:p>
          <a:p>
            <a:endParaRPr lang="en-US" dirty="0">
              <a:cs typeface="+mn-cs"/>
            </a:endParaRPr>
          </a:p>
          <a:p>
            <a:r>
              <a:rPr lang="en-US" b="1" dirty="0">
                <a:cs typeface="+mn-cs"/>
              </a:rPr>
              <a:t>journalctl</a:t>
            </a:r>
            <a:r>
              <a:rPr lang="en-US" dirty="0">
                <a:cs typeface="+mn-cs"/>
              </a:rPr>
              <a:t> 	</a:t>
            </a:r>
            <a:r>
              <a:rPr lang="mr-IN" dirty="0"/>
              <a:t>–</a:t>
            </a:r>
            <a:r>
              <a:rPr lang="en-US" dirty="0">
                <a:cs typeface="+mn-cs"/>
              </a:rPr>
              <a:t> </a:t>
            </a:r>
            <a:r>
              <a:rPr lang="en-US" dirty="0"/>
              <a:t>is a system utility used for querying and displaying messages from the journal</a:t>
            </a:r>
          </a:p>
          <a:p>
            <a:endParaRPr lang="en-US" dirty="0">
              <a:cs typeface="+mn-cs"/>
            </a:endParaRPr>
          </a:p>
          <a:p>
            <a:endParaRPr lang="en-US" b="1" dirty="0">
              <a:cs typeface="+mn-cs"/>
            </a:endParaRPr>
          </a:p>
          <a:p>
            <a:r>
              <a:rPr lang="en-US" b="1" dirty="0">
                <a:cs typeface="+mn-cs"/>
              </a:rPr>
              <a:t>      </a:t>
            </a:r>
            <a:endParaRPr lang="en-US" i="1" dirty="0">
              <a:cs typeface="+mn-cs"/>
            </a:endParaRPr>
          </a:p>
        </p:txBody>
      </p:sp>
    </p:spTree>
    <p:extLst>
      <p:ext uri="{BB962C8B-B14F-4D97-AF65-F5344CB8AC3E}">
        <p14:creationId xmlns:p14="http://schemas.microsoft.com/office/powerpoint/2010/main" val="986503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903" y="948487"/>
            <a:ext cx="4222316" cy="3498335"/>
          </a:xfrm>
        </p:spPr>
        <p:txBody>
          <a:bodyPr/>
          <a:lstStyle/>
          <a:p>
            <a:r>
              <a:rPr lang="en-US" sz="1800" b="1" dirty="0"/>
              <a:t>top</a:t>
            </a:r>
            <a:r>
              <a:rPr lang="en-US" sz="1800" dirty="0"/>
              <a:t> – Linux Process Monitoring</a:t>
            </a:r>
            <a:br>
              <a:rPr lang="en-US" sz="1800" dirty="0"/>
            </a:br>
            <a:r>
              <a:rPr lang="en-US" sz="1800" dirty="0"/>
              <a:t/>
            </a:r>
            <a:br>
              <a:rPr lang="en-US" sz="1800" dirty="0"/>
            </a:br>
            <a:r>
              <a:rPr lang="en-US" sz="1800" b="1" dirty="0"/>
              <a:t>vmstat</a:t>
            </a:r>
            <a:r>
              <a:rPr lang="en-US" sz="1800" dirty="0"/>
              <a:t> – Virtual Memory Statistics</a:t>
            </a:r>
            <a:br>
              <a:rPr lang="en-US" sz="1800" dirty="0"/>
            </a:br>
            <a:r>
              <a:rPr lang="en-US" sz="1800" dirty="0"/>
              <a:t/>
            </a:r>
            <a:br>
              <a:rPr lang="en-US" sz="1800" dirty="0"/>
            </a:br>
            <a:r>
              <a:rPr lang="en-US" sz="1800" b="1" dirty="0"/>
              <a:t>lsof</a:t>
            </a:r>
            <a:r>
              <a:rPr lang="en-US" sz="1800" dirty="0"/>
              <a:t> – List Open File</a:t>
            </a:r>
            <a:br>
              <a:rPr lang="en-US" sz="1800" dirty="0"/>
            </a:br>
            <a:r>
              <a:rPr lang="en-US" sz="1800" dirty="0"/>
              <a:t/>
            </a:r>
            <a:br>
              <a:rPr lang="en-US" sz="1800" dirty="0"/>
            </a:br>
            <a:r>
              <a:rPr lang="en-US" sz="1800" b="1" dirty="0"/>
              <a:t>tcpdump</a:t>
            </a:r>
            <a:r>
              <a:rPr lang="en-US" sz="1800" dirty="0"/>
              <a:t> – Network Packet Analyzer</a:t>
            </a:r>
            <a:br>
              <a:rPr lang="en-US" sz="1800" dirty="0"/>
            </a:br>
            <a:r>
              <a:rPr lang="en-US" sz="1800" dirty="0"/>
              <a:t/>
            </a:r>
            <a:br>
              <a:rPr lang="en-US" sz="1800" dirty="0"/>
            </a:br>
            <a:r>
              <a:rPr lang="en-US" sz="1800" b="1" dirty="0"/>
              <a:t>netstat</a:t>
            </a:r>
            <a:r>
              <a:rPr lang="en-US" sz="1800" dirty="0"/>
              <a:t> – Network Statistics</a:t>
            </a:r>
            <a:br>
              <a:rPr lang="en-US" sz="1800" dirty="0"/>
            </a:br>
            <a:r>
              <a:rPr lang="en-US" sz="1800" dirty="0"/>
              <a:t/>
            </a:r>
            <a:br>
              <a:rPr lang="en-US" sz="1800" dirty="0"/>
            </a:br>
            <a:r>
              <a:rPr lang="en-US" sz="1800" b="1" dirty="0"/>
              <a:t>htop</a:t>
            </a:r>
            <a:r>
              <a:rPr lang="en-US" sz="1800" dirty="0"/>
              <a:t> – Linux Process Monitoring</a:t>
            </a:r>
            <a:br>
              <a:rPr lang="en-US" sz="1800" dirty="0"/>
            </a:br>
            <a:r>
              <a:rPr lang="en-US" sz="1800" dirty="0"/>
              <a:t/>
            </a:r>
            <a:br>
              <a:rPr lang="en-US" sz="1800" dirty="0"/>
            </a:br>
            <a:r>
              <a:rPr lang="en-US" sz="1800" b="1" dirty="0"/>
              <a:t>monitorix</a:t>
            </a:r>
            <a:r>
              <a:rPr lang="en-US" sz="1800" dirty="0"/>
              <a:t> – Sys and Ntwk  Monitoring</a:t>
            </a:r>
            <a:br>
              <a:rPr lang="en-US" sz="1800" dirty="0"/>
            </a:br>
            <a:r>
              <a:rPr lang="en-US" dirty="0"/>
              <a:t/>
            </a:r>
            <a:br>
              <a:rPr lang="en-US" dirty="0"/>
            </a:br>
            <a:endParaRPr lang="en-US" sz="1800"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27</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5" name="Title 1">
            <a:extLst>
              <a:ext uri="{FF2B5EF4-FFF2-40B4-BE49-F238E27FC236}">
                <a16:creationId xmlns="" xmlns:a16="http://schemas.microsoft.com/office/drawing/2014/main" id="{02AA966F-4CA3-0247-B274-A7265B0EB043}"/>
              </a:ext>
            </a:extLst>
          </p:cNvPr>
          <p:cNvSpPr txBox="1">
            <a:spLocks/>
          </p:cNvSpPr>
          <p:nvPr/>
        </p:nvSpPr>
        <p:spPr>
          <a:xfrm>
            <a:off x="4551219" y="959917"/>
            <a:ext cx="4222316" cy="348690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b="1" dirty="0"/>
              <a:t>iotop</a:t>
            </a:r>
            <a:r>
              <a:rPr lang="en-US" sz="1800" dirty="0"/>
              <a:t> – Monitor Linux Disk I/O</a:t>
            </a:r>
            <a:br>
              <a:rPr lang="en-US" sz="1800" dirty="0"/>
            </a:br>
            <a:r>
              <a:rPr lang="en-US" sz="1800" dirty="0"/>
              <a:t/>
            </a:r>
            <a:br>
              <a:rPr lang="en-US" sz="1800" dirty="0"/>
            </a:br>
            <a:r>
              <a:rPr lang="en-US" sz="1800" b="1" dirty="0"/>
              <a:t>iostat</a:t>
            </a:r>
            <a:r>
              <a:rPr lang="en-US" sz="1800" dirty="0"/>
              <a:t> – Input / Output Statistics</a:t>
            </a:r>
            <a:br>
              <a:rPr lang="en-US" sz="1800" dirty="0"/>
            </a:br>
            <a:r>
              <a:rPr lang="en-US" sz="1800" dirty="0"/>
              <a:t/>
            </a:r>
            <a:br>
              <a:rPr lang="en-US" sz="1800" dirty="0"/>
            </a:br>
            <a:r>
              <a:rPr lang="en-US" sz="1800" b="1" dirty="0"/>
              <a:t>iptraf</a:t>
            </a:r>
            <a:r>
              <a:rPr lang="en-US" sz="1800" dirty="0"/>
              <a:t> – Real Time IP LAN Monitoring</a:t>
            </a:r>
            <a:br>
              <a:rPr lang="en-US" sz="1800" dirty="0"/>
            </a:br>
            <a:r>
              <a:rPr lang="en-US" sz="1800" dirty="0"/>
              <a:t/>
            </a:r>
            <a:br>
              <a:rPr lang="en-US" sz="1800" dirty="0"/>
            </a:br>
            <a:r>
              <a:rPr lang="en-US" sz="1800" b="1" dirty="0"/>
              <a:t>psacct</a:t>
            </a:r>
            <a:r>
              <a:rPr lang="en-US" sz="1800" dirty="0"/>
              <a:t> – Monitor User Activity </a:t>
            </a:r>
            <a:br>
              <a:rPr lang="en-US" sz="1800" dirty="0"/>
            </a:br>
            <a:r>
              <a:rPr lang="en-US" sz="1800" dirty="0"/>
              <a:t/>
            </a:r>
            <a:br>
              <a:rPr lang="en-US" sz="1800" dirty="0"/>
            </a:br>
            <a:r>
              <a:rPr lang="en-US" sz="1800" b="1" dirty="0"/>
              <a:t>monit</a:t>
            </a:r>
            <a:r>
              <a:rPr lang="en-US" sz="1800" dirty="0"/>
              <a:t> – Linux Process &amp; Srvc Monitoring</a:t>
            </a:r>
          </a:p>
          <a:p>
            <a:endParaRPr lang="en-US" sz="1800" dirty="0"/>
          </a:p>
          <a:p>
            <a:r>
              <a:rPr lang="en-US" sz="1800" b="1" dirty="0"/>
              <a:t>nethogs</a:t>
            </a:r>
            <a:r>
              <a:rPr lang="en-US" sz="1800" dirty="0"/>
              <a:t> – Monitor Per Process Network</a:t>
            </a:r>
          </a:p>
          <a:p>
            <a:r>
              <a:rPr lang="en-US" sz="1800" dirty="0"/>
              <a:t/>
            </a:r>
            <a:br>
              <a:rPr lang="en-US" sz="1800" dirty="0"/>
            </a:br>
            <a:r>
              <a:rPr lang="en-US" sz="1800" b="1" dirty="0"/>
              <a:t>nmon</a:t>
            </a:r>
            <a:r>
              <a:rPr lang="en-US" sz="1800" dirty="0"/>
              <a:t> – Monitor Linux Performance</a:t>
            </a:r>
          </a:p>
        </p:txBody>
      </p:sp>
      <p:sp>
        <p:nvSpPr>
          <p:cNvPr id="6" name="Title 1">
            <a:extLst>
              <a:ext uri="{FF2B5EF4-FFF2-40B4-BE49-F238E27FC236}">
                <a16:creationId xmlns="" xmlns:a16="http://schemas.microsoft.com/office/drawing/2014/main" id="{826D13B9-9F18-9E4C-9B28-418739BADC8D}"/>
              </a:ext>
            </a:extLst>
          </p:cNvPr>
          <p:cNvSpPr txBox="1">
            <a:spLocks/>
          </p:cNvSpPr>
          <p:nvPr/>
        </p:nvSpPr>
        <p:spPr>
          <a:xfrm>
            <a:off x="228599" y="201168"/>
            <a:ext cx="8104695" cy="44968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Command Line Interface (CLI) tools to monitor Linux</a:t>
            </a:r>
          </a:p>
        </p:txBody>
      </p:sp>
      <p:sp>
        <p:nvSpPr>
          <p:cNvPr id="7" name="Footer Placeholder 3">
            <a:extLst>
              <a:ext uri="{FF2B5EF4-FFF2-40B4-BE49-F238E27FC236}">
                <a16:creationId xmlns="" xmlns:a16="http://schemas.microsoft.com/office/drawing/2014/main" id="{9A79D471-D37A-3F49-B3A0-CC6BBC40625A}"/>
              </a:ext>
            </a:extLst>
          </p:cNvPr>
          <p:cNvSpPr txBox="1">
            <a:spLocks/>
          </p:cNvSpPr>
          <p:nvPr/>
        </p:nvSpPr>
        <p:spPr>
          <a:xfrm>
            <a:off x="342900" y="4528377"/>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1000" dirty="0">
                <a:hlinkClick r:id="rId2"/>
              </a:rPr>
              <a:t>https://</a:t>
            </a:r>
            <a:r>
              <a:rPr lang="de-DE" sz="1000" dirty="0" err="1">
                <a:hlinkClick r:id="rId2"/>
              </a:rPr>
              <a:t>www.tecmint.com</a:t>
            </a:r>
            <a:r>
              <a:rPr lang="de-DE" sz="1000" dirty="0">
                <a:hlinkClick r:id="rId2"/>
              </a:rPr>
              <a:t>/</a:t>
            </a:r>
            <a:r>
              <a:rPr lang="de-DE" sz="1000" dirty="0" err="1">
                <a:hlinkClick r:id="rId2"/>
              </a:rPr>
              <a:t>command</a:t>
            </a:r>
            <a:r>
              <a:rPr lang="de-DE" sz="1000" dirty="0">
                <a:hlinkClick r:id="rId2"/>
              </a:rPr>
              <a:t>-</a:t>
            </a:r>
            <a:r>
              <a:rPr lang="de-DE" sz="1000" dirty="0" err="1">
                <a:hlinkClick r:id="rId2"/>
              </a:rPr>
              <a:t>line</a:t>
            </a:r>
            <a:r>
              <a:rPr lang="de-DE" sz="1000" dirty="0">
                <a:hlinkClick r:id="rId2"/>
              </a:rPr>
              <a:t>-tools-to-monitor-linux-performance/</a:t>
            </a:r>
            <a:endParaRPr lang="en-US" sz="1000" dirty="0"/>
          </a:p>
        </p:txBody>
      </p:sp>
    </p:spTree>
    <p:extLst>
      <p:ext uri="{BB962C8B-B14F-4D97-AF65-F5344CB8AC3E}">
        <p14:creationId xmlns:p14="http://schemas.microsoft.com/office/powerpoint/2010/main" val="1997623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341788" cy="959358"/>
          </a:xfrm>
        </p:spPr>
        <p:txBody>
          <a:bodyPr/>
          <a:lstStyle/>
          <a:p>
            <a:r>
              <a:rPr lang="en-US" dirty="0"/>
              <a:t>IBM Cloud CLI (bx) and IBM Cloud Private (pr) plugin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28</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ext Placeholder 7"/>
          <p:cNvSpPr>
            <a:spLocks noGrp="1"/>
          </p:cNvSpPr>
          <p:nvPr>
            <p:ph type="body" sz="quarter" idx="13"/>
          </p:nvPr>
        </p:nvSpPr>
        <p:spPr>
          <a:xfrm>
            <a:off x="3898232" y="736580"/>
            <a:ext cx="5017168" cy="1008086"/>
          </a:xfrm>
        </p:spPr>
        <p:txBody>
          <a:bodyPr/>
          <a:lstStyle/>
          <a:p>
            <a:r>
              <a:rPr lang="en-US" dirty="0"/>
              <a:t>IBM Cloud CLI must be downloaded and installed.  </a:t>
            </a:r>
          </a:p>
          <a:p>
            <a:endParaRPr lang="en-US" dirty="0"/>
          </a:p>
          <a:p>
            <a:r>
              <a:rPr lang="en-US" dirty="0"/>
              <a:t>Along with this CLI the IBM Cloud Private plugin must also be downloaded and installed.</a:t>
            </a:r>
          </a:p>
        </p:txBody>
      </p:sp>
      <p:pic>
        <p:nvPicPr>
          <p:cNvPr id="9" name="Picture 8"/>
          <p:cNvPicPr>
            <a:picLocks noChangeAspect="1"/>
          </p:cNvPicPr>
          <p:nvPr/>
        </p:nvPicPr>
        <p:blipFill>
          <a:blip r:embed="rId3"/>
          <a:stretch>
            <a:fillRect/>
          </a:stretch>
        </p:blipFill>
        <p:spPr>
          <a:xfrm>
            <a:off x="228600" y="736579"/>
            <a:ext cx="3029048" cy="959664"/>
          </a:xfrm>
          <a:prstGeom prst="rect">
            <a:avLst/>
          </a:prstGeom>
        </p:spPr>
      </p:pic>
      <p:sp>
        <p:nvSpPr>
          <p:cNvPr id="10" name="Rectangle 9"/>
          <p:cNvSpPr/>
          <p:nvPr/>
        </p:nvSpPr>
        <p:spPr>
          <a:xfrm>
            <a:off x="172035" y="1716366"/>
            <a:ext cx="5738046" cy="215444"/>
          </a:xfrm>
          <a:prstGeom prst="rect">
            <a:avLst/>
          </a:prstGeom>
        </p:spPr>
        <p:txBody>
          <a:bodyPr wrap="square">
            <a:spAutoFit/>
          </a:bodyPr>
          <a:lstStyle/>
          <a:p>
            <a:r>
              <a:rPr lang="en-US" sz="800" dirty="0">
                <a:hlinkClick r:id="rId4"/>
              </a:rPr>
              <a:t>https://</a:t>
            </a:r>
            <a:r>
              <a:rPr lang="en-US" sz="800" dirty="0" err="1">
                <a:hlinkClick r:id="rId4"/>
              </a:rPr>
              <a:t>console.bluemix.net</a:t>
            </a:r>
            <a:r>
              <a:rPr lang="en-US" sz="800" dirty="0">
                <a:hlinkClick r:id="rId4"/>
              </a:rPr>
              <a:t>/docs/cli/reference/</a:t>
            </a:r>
            <a:r>
              <a:rPr lang="en-US" sz="800" dirty="0" err="1">
                <a:hlinkClick r:id="rId4"/>
              </a:rPr>
              <a:t>bluemix_cli</a:t>
            </a:r>
            <a:r>
              <a:rPr lang="en-US" sz="800" dirty="0">
                <a:hlinkClick r:id="rId4"/>
              </a:rPr>
              <a:t>/</a:t>
            </a:r>
            <a:r>
              <a:rPr lang="en-US" sz="800" dirty="0" err="1">
                <a:hlinkClick r:id="rId4"/>
              </a:rPr>
              <a:t>all_versions.html#ibm-cloud-cli-installer-all-versions</a:t>
            </a:r>
            <a:endParaRPr lang="en-US" sz="800" dirty="0"/>
          </a:p>
        </p:txBody>
      </p:sp>
      <p:pic>
        <p:nvPicPr>
          <p:cNvPr id="11" name="Picture 10"/>
          <p:cNvPicPr>
            <a:picLocks noChangeAspect="1"/>
          </p:cNvPicPr>
          <p:nvPr/>
        </p:nvPicPr>
        <p:blipFill>
          <a:blip r:embed="rId5"/>
          <a:stretch>
            <a:fillRect/>
          </a:stretch>
        </p:blipFill>
        <p:spPr>
          <a:xfrm>
            <a:off x="294682" y="3241140"/>
            <a:ext cx="1207050" cy="455328"/>
          </a:xfrm>
          <a:prstGeom prst="rect">
            <a:avLst/>
          </a:prstGeom>
        </p:spPr>
      </p:pic>
      <p:pic>
        <p:nvPicPr>
          <p:cNvPr id="12" name="Picture 11"/>
          <p:cNvPicPr>
            <a:picLocks noChangeAspect="1"/>
          </p:cNvPicPr>
          <p:nvPr/>
        </p:nvPicPr>
        <p:blipFill>
          <a:blip r:embed="rId6"/>
          <a:stretch>
            <a:fillRect/>
          </a:stretch>
        </p:blipFill>
        <p:spPr>
          <a:xfrm>
            <a:off x="2014516" y="2919811"/>
            <a:ext cx="2828967" cy="2087729"/>
          </a:xfrm>
          <a:prstGeom prst="rect">
            <a:avLst/>
          </a:prstGeom>
        </p:spPr>
      </p:pic>
      <p:sp>
        <p:nvSpPr>
          <p:cNvPr id="13" name="Text Placeholder 7"/>
          <p:cNvSpPr>
            <a:spLocks noGrp="1"/>
          </p:cNvSpPr>
          <p:nvPr>
            <p:ph type="body" sz="quarter" idx="13"/>
          </p:nvPr>
        </p:nvSpPr>
        <p:spPr>
          <a:xfrm>
            <a:off x="294682" y="2679052"/>
            <a:ext cx="1207050" cy="549528"/>
          </a:xfrm>
        </p:spPr>
        <p:txBody>
          <a:bodyPr/>
          <a:lstStyle/>
          <a:p>
            <a:pPr algn="ctr"/>
            <a:r>
              <a:rPr lang="en-US" dirty="0"/>
              <a:t>Cloud Private menu option</a:t>
            </a:r>
          </a:p>
        </p:txBody>
      </p:sp>
      <p:cxnSp>
        <p:nvCxnSpPr>
          <p:cNvPr id="14" name="Straight Arrow Connector 13"/>
          <p:cNvCxnSpPr/>
          <p:nvPr/>
        </p:nvCxnSpPr>
        <p:spPr>
          <a:xfrm>
            <a:off x="1318661" y="3569153"/>
            <a:ext cx="695855" cy="0"/>
          </a:xfrm>
          <a:prstGeom prst="straightConnector1">
            <a:avLst/>
          </a:prstGeom>
          <a:ln w="6350">
            <a:solidFill>
              <a:schemeClr val="bg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5506948" y="3951090"/>
            <a:ext cx="310627" cy="0"/>
          </a:xfrm>
          <a:prstGeom prst="straightConnector1">
            <a:avLst/>
          </a:prstGeom>
          <a:ln w="6350">
            <a:solidFill>
              <a:schemeClr val="bg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 Placeholder 7"/>
          <p:cNvSpPr>
            <a:spLocks noGrp="1"/>
          </p:cNvSpPr>
          <p:nvPr>
            <p:ph type="body" sz="quarter" idx="13"/>
          </p:nvPr>
        </p:nvSpPr>
        <p:spPr>
          <a:xfrm>
            <a:off x="5910081" y="3417078"/>
            <a:ext cx="2660307" cy="1017416"/>
          </a:xfrm>
        </p:spPr>
        <p:txBody>
          <a:bodyPr/>
          <a:lstStyle/>
          <a:p>
            <a:r>
              <a:rPr lang="en-US" dirty="0"/>
              <a:t>Install downloaded plugin:</a:t>
            </a:r>
          </a:p>
          <a:p>
            <a:endParaRPr lang="en-US" dirty="0"/>
          </a:p>
          <a:p>
            <a:r>
              <a:rPr lang="en-US" dirty="0"/>
              <a:t>bx plugin install &lt;filename&gt;</a:t>
            </a:r>
          </a:p>
        </p:txBody>
      </p:sp>
      <p:sp>
        <p:nvSpPr>
          <p:cNvPr id="21" name="Text Placeholder 7"/>
          <p:cNvSpPr>
            <a:spLocks noGrp="1"/>
          </p:cNvSpPr>
          <p:nvPr>
            <p:ph type="body" sz="quarter" idx="13"/>
          </p:nvPr>
        </p:nvSpPr>
        <p:spPr>
          <a:xfrm>
            <a:off x="5910081" y="2911546"/>
            <a:ext cx="2961214" cy="248009"/>
          </a:xfrm>
        </p:spPr>
        <p:txBody>
          <a:bodyPr/>
          <a:lstStyle/>
          <a:p>
            <a:r>
              <a:rPr lang="en-US" dirty="0"/>
              <a:t>Download required plugin</a:t>
            </a:r>
          </a:p>
        </p:txBody>
      </p:sp>
      <p:cxnSp>
        <p:nvCxnSpPr>
          <p:cNvPr id="6" name="Straight Connector 5"/>
          <p:cNvCxnSpPr/>
          <p:nvPr/>
        </p:nvCxnSpPr>
        <p:spPr>
          <a:xfrm>
            <a:off x="243312" y="2109260"/>
            <a:ext cx="8526098"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8" name="Title 1"/>
          <p:cNvSpPr txBox="1">
            <a:spLocks/>
          </p:cNvSpPr>
          <p:nvPr/>
        </p:nvSpPr>
        <p:spPr>
          <a:xfrm>
            <a:off x="228600" y="2203185"/>
            <a:ext cx="6629400" cy="45250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IBM Cloud Private plugin</a:t>
            </a:r>
          </a:p>
        </p:txBody>
      </p:sp>
    </p:spTree>
    <p:extLst>
      <p:ext uri="{BB962C8B-B14F-4D97-AF65-F5344CB8AC3E}">
        <p14:creationId xmlns:p14="http://schemas.microsoft.com/office/powerpoint/2010/main" val="578676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604352" y="2301416"/>
            <a:ext cx="2421011" cy="1082920"/>
          </a:xfrm>
          <a:prstGeom prst="rect">
            <a:avLst/>
          </a:prstGeom>
        </p:spPr>
      </p:pic>
      <p:sp>
        <p:nvSpPr>
          <p:cNvPr id="2" name="Title 1"/>
          <p:cNvSpPr>
            <a:spLocks noGrp="1"/>
          </p:cNvSpPr>
          <p:nvPr>
            <p:ph type="title"/>
          </p:nvPr>
        </p:nvSpPr>
        <p:spPr>
          <a:xfrm>
            <a:off x="228600" y="201168"/>
            <a:ext cx="6629400" cy="959358"/>
          </a:xfrm>
        </p:spPr>
        <p:txBody>
          <a:bodyPr/>
          <a:lstStyle/>
          <a:p>
            <a:r>
              <a:rPr lang="en-US" dirty="0"/>
              <a:t>kubectl </a:t>
            </a:r>
            <a:r>
              <a:rPr lang="mr-IN" dirty="0"/>
              <a:t>–</a:t>
            </a:r>
            <a:r>
              <a:rPr lang="en-US" dirty="0"/>
              <a:t> authentication and context</a:t>
            </a:r>
          </a:p>
        </p:txBody>
      </p:sp>
      <p:sp>
        <p:nvSpPr>
          <p:cNvPr id="3" name="Slide Number Placeholder 2"/>
          <p:cNvSpPr>
            <a:spLocks noGrp="1"/>
          </p:cNvSpPr>
          <p:nvPr>
            <p:ph type="sldNum" sz="quarter" idx="10"/>
          </p:nvPr>
        </p:nvSpPr>
        <p:spPr/>
        <p:txBody>
          <a:bodyPr/>
          <a:lstStyle/>
          <a:p>
            <a:fld id="{D0BE6F14-FF48-0F4F-A8AA-2E3F25371E4A}" type="slidenum">
              <a:rPr lang="en-US" smtClean="0"/>
              <a:pPr/>
              <a:t>29</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ext Placeholder 7"/>
          <p:cNvSpPr>
            <a:spLocks noGrp="1"/>
          </p:cNvSpPr>
          <p:nvPr>
            <p:ph type="body" sz="quarter" idx="13"/>
          </p:nvPr>
        </p:nvSpPr>
        <p:spPr>
          <a:xfrm>
            <a:off x="177380" y="832775"/>
            <a:ext cx="7667920" cy="564365"/>
          </a:xfrm>
        </p:spPr>
        <p:txBody>
          <a:bodyPr/>
          <a:lstStyle/>
          <a:p>
            <a:r>
              <a:rPr lang="en-US" dirty="0"/>
              <a:t>Use of the kubectl CLI requires proper authentication and context.   Two methods to accomplish this are using the ICP browser option ‘Configure client’ or the use of the ’bx pr login’.</a:t>
            </a:r>
          </a:p>
        </p:txBody>
      </p:sp>
      <p:pic>
        <p:nvPicPr>
          <p:cNvPr id="11" name="Picture 10"/>
          <p:cNvPicPr>
            <a:picLocks noChangeAspect="1"/>
          </p:cNvPicPr>
          <p:nvPr/>
        </p:nvPicPr>
        <p:blipFill>
          <a:blip r:embed="rId4"/>
          <a:stretch>
            <a:fillRect/>
          </a:stretch>
        </p:blipFill>
        <p:spPr>
          <a:xfrm>
            <a:off x="1771006" y="3486533"/>
            <a:ext cx="2261055" cy="1080806"/>
          </a:xfrm>
          <a:prstGeom prst="rect">
            <a:avLst/>
          </a:prstGeom>
        </p:spPr>
      </p:pic>
      <p:cxnSp>
        <p:nvCxnSpPr>
          <p:cNvPr id="13" name="Straight Connector 12"/>
          <p:cNvCxnSpPr/>
          <p:nvPr/>
        </p:nvCxnSpPr>
        <p:spPr>
          <a:xfrm>
            <a:off x="4468091" y="1404128"/>
            <a:ext cx="0" cy="3116959"/>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7"/>
          <p:cNvSpPr>
            <a:spLocks noGrp="1"/>
          </p:cNvSpPr>
          <p:nvPr>
            <p:ph type="body" sz="quarter" idx="13"/>
          </p:nvPr>
        </p:nvSpPr>
        <p:spPr>
          <a:xfrm>
            <a:off x="438030" y="1425022"/>
            <a:ext cx="3552076" cy="248899"/>
          </a:xfrm>
        </p:spPr>
        <p:txBody>
          <a:bodyPr/>
          <a:lstStyle/>
          <a:p>
            <a:pPr algn="ctr"/>
            <a:r>
              <a:rPr lang="en-US" sz="1200" b="1" i="1" dirty="0"/>
              <a:t>ICP browser option ‘Configure client</a:t>
            </a:r>
          </a:p>
        </p:txBody>
      </p:sp>
      <p:sp>
        <p:nvSpPr>
          <p:cNvPr id="15" name="Text Placeholder 7"/>
          <p:cNvSpPr>
            <a:spLocks noGrp="1"/>
          </p:cNvSpPr>
          <p:nvPr>
            <p:ph type="body" sz="quarter" idx="13"/>
          </p:nvPr>
        </p:nvSpPr>
        <p:spPr>
          <a:xfrm>
            <a:off x="5159871" y="1436354"/>
            <a:ext cx="2992583" cy="248898"/>
          </a:xfrm>
        </p:spPr>
        <p:txBody>
          <a:bodyPr/>
          <a:lstStyle/>
          <a:p>
            <a:pPr algn="ctr"/>
            <a:r>
              <a:rPr lang="en-US" sz="1200" b="1" i="1" dirty="0"/>
              <a:t>bx pr login --help</a:t>
            </a:r>
          </a:p>
        </p:txBody>
      </p:sp>
      <p:cxnSp>
        <p:nvCxnSpPr>
          <p:cNvPr id="20" name="Straight Connector 19"/>
          <p:cNvCxnSpPr/>
          <p:nvPr/>
        </p:nvCxnSpPr>
        <p:spPr>
          <a:xfrm>
            <a:off x="228600" y="1404128"/>
            <a:ext cx="8539715" cy="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21" name="Picture 20"/>
          <p:cNvPicPr>
            <a:picLocks noChangeAspect="1"/>
          </p:cNvPicPr>
          <p:nvPr/>
        </p:nvPicPr>
        <p:blipFill>
          <a:blip r:embed="rId5"/>
          <a:stretch>
            <a:fillRect/>
          </a:stretch>
        </p:blipFill>
        <p:spPr>
          <a:xfrm>
            <a:off x="5822734" y="1651799"/>
            <a:ext cx="1666856" cy="765965"/>
          </a:xfrm>
          <a:prstGeom prst="rect">
            <a:avLst/>
          </a:prstGeom>
        </p:spPr>
      </p:pic>
      <p:pic>
        <p:nvPicPr>
          <p:cNvPr id="24" name="Picture 23"/>
          <p:cNvPicPr>
            <a:picLocks noChangeAspect="1"/>
          </p:cNvPicPr>
          <p:nvPr/>
        </p:nvPicPr>
        <p:blipFill>
          <a:blip r:embed="rId6"/>
          <a:stretch>
            <a:fillRect/>
          </a:stretch>
        </p:blipFill>
        <p:spPr>
          <a:xfrm>
            <a:off x="5176157" y="3507435"/>
            <a:ext cx="2960010" cy="228811"/>
          </a:xfrm>
          <a:prstGeom prst="rect">
            <a:avLst/>
          </a:prstGeom>
        </p:spPr>
      </p:pic>
      <p:sp>
        <p:nvSpPr>
          <p:cNvPr id="26" name="Text Placeholder 7"/>
          <p:cNvSpPr>
            <a:spLocks noGrp="1"/>
          </p:cNvSpPr>
          <p:nvPr>
            <p:ph type="body" sz="quarter" idx="13"/>
          </p:nvPr>
        </p:nvSpPr>
        <p:spPr>
          <a:xfrm>
            <a:off x="4940795" y="2539293"/>
            <a:ext cx="3430735" cy="248898"/>
          </a:xfrm>
        </p:spPr>
        <p:txBody>
          <a:bodyPr/>
          <a:lstStyle/>
          <a:p>
            <a:pPr algn="ctr"/>
            <a:r>
              <a:rPr lang="en-US" sz="1200" b="1" i="1" dirty="0"/>
              <a:t>bx pr login </a:t>
            </a:r>
            <a:r>
              <a:rPr lang="mr-IN" sz="1200" b="1" i="1" dirty="0"/>
              <a:t>–</a:t>
            </a:r>
            <a:r>
              <a:rPr lang="en-US" sz="1200" b="1" i="1" dirty="0"/>
              <a:t>a https://&lt;icpserver&gt;:8443  . . .</a:t>
            </a:r>
          </a:p>
        </p:txBody>
      </p:sp>
      <p:pic>
        <p:nvPicPr>
          <p:cNvPr id="27" name="Picture 26"/>
          <p:cNvPicPr>
            <a:picLocks noChangeAspect="1"/>
          </p:cNvPicPr>
          <p:nvPr/>
        </p:nvPicPr>
        <p:blipFill>
          <a:blip r:embed="rId7"/>
          <a:stretch>
            <a:fillRect/>
          </a:stretch>
        </p:blipFill>
        <p:spPr>
          <a:xfrm>
            <a:off x="5628650" y="2731542"/>
            <a:ext cx="2055024" cy="450511"/>
          </a:xfrm>
          <a:prstGeom prst="rect">
            <a:avLst/>
          </a:prstGeom>
        </p:spPr>
      </p:pic>
      <p:sp>
        <p:nvSpPr>
          <p:cNvPr id="28" name="Text Placeholder 7"/>
          <p:cNvSpPr>
            <a:spLocks noGrp="1"/>
          </p:cNvSpPr>
          <p:nvPr>
            <p:ph type="body" sz="quarter" idx="13"/>
          </p:nvPr>
        </p:nvSpPr>
        <p:spPr>
          <a:xfrm>
            <a:off x="4940795" y="3312783"/>
            <a:ext cx="3430735" cy="248898"/>
          </a:xfrm>
        </p:spPr>
        <p:txBody>
          <a:bodyPr/>
          <a:lstStyle/>
          <a:p>
            <a:pPr algn="ctr"/>
            <a:r>
              <a:rPr lang="en-US" sz="1200" b="1" i="1" dirty="0"/>
              <a:t>bx pr clusters</a:t>
            </a:r>
          </a:p>
        </p:txBody>
      </p:sp>
      <p:sp>
        <p:nvSpPr>
          <p:cNvPr id="29" name="Text Placeholder 7"/>
          <p:cNvSpPr>
            <a:spLocks noGrp="1"/>
          </p:cNvSpPr>
          <p:nvPr>
            <p:ph type="body" sz="quarter" idx="13"/>
          </p:nvPr>
        </p:nvSpPr>
        <p:spPr>
          <a:xfrm>
            <a:off x="4940795" y="3904957"/>
            <a:ext cx="3430735" cy="248898"/>
          </a:xfrm>
        </p:spPr>
        <p:txBody>
          <a:bodyPr/>
          <a:lstStyle/>
          <a:p>
            <a:pPr algn="ctr"/>
            <a:r>
              <a:rPr lang="en-US" sz="1200" b="1" i="1" dirty="0"/>
              <a:t>bx pr cluster-</a:t>
            </a:r>
            <a:r>
              <a:rPr lang="en-US" sz="1200" b="1" i="1" dirty="0" err="1"/>
              <a:t>config</a:t>
            </a:r>
            <a:r>
              <a:rPr lang="en-US" sz="1200" b="1" i="1" dirty="0"/>
              <a:t> &lt;cluster-name&gt;</a:t>
            </a:r>
          </a:p>
        </p:txBody>
      </p:sp>
      <p:cxnSp>
        <p:nvCxnSpPr>
          <p:cNvPr id="32" name="Straight Arrow Connector 31"/>
          <p:cNvCxnSpPr/>
          <p:nvPr/>
        </p:nvCxnSpPr>
        <p:spPr>
          <a:xfrm flipH="1">
            <a:off x="2743200" y="2099485"/>
            <a:ext cx="390283" cy="229879"/>
          </a:xfrm>
          <a:prstGeom prst="straightConnector1">
            <a:avLst/>
          </a:prstGeom>
          <a:ln w="6350">
            <a:solidFill>
              <a:schemeClr val="bg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2901534" y="3055362"/>
            <a:ext cx="1" cy="566490"/>
          </a:xfrm>
          <a:prstGeom prst="straightConnector1">
            <a:avLst/>
          </a:prstGeom>
          <a:ln w="6350">
            <a:solidFill>
              <a:schemeClr val="bg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252768" y="4574541"/>
            <a:ext cx="5903928" cy="246221"/>
          </a:xfrm>
          <a:prstGeom prst="rect">
            <a:avLst/>
          </a:prstGeom>
        </p:spPr>
        <p:txBody>
          <a:bodyPr wrap="square">
            <a:spAutoFit/>
          </a:bodyPr>
          <a:lstStyle/>
          <a:p>
            <a:r>
              <a:rPr lang="en-US" sz="1000" dirty="0">
                <a:hlinkClick r:id="rId8"/>
              </a:rPr>
              <a:t>https://www.ibm.com/support/knowledgecenter/</a:t>
            </a:r>
            <a:r>
              <a:rPr lang="en-US" sz="1000" dirty="0" err="1">
                <a:hlinkClick r:id="rId8"/>
              </a:rPr>
              <a:t>en</a:t>
            </a:r>
            <a:r>
              <a:rPr lang="en-US" sz="1000" dirty="0">
                <a:hlinkClick r:id="rId8"/>
              </a:rPr>
              <a:t>/SSBS6K_2.1.0/</a:t>
            </a:r>
            <a:r>
              <a:rPr lang="en-US" sz="1000" dirty="0" err="1">
                <a:hlinkClick r:id="rId8"/>
              </a:rPr>
              <a:t>manage_cluster</a:t>
            </a:r>
            <a:r>
              <a:rPr lang="en-US" sz="1000" dirty="0">
                <a:hlinkClick r:id="rId8"/>
              </a:rPr>
              <a:t>/</a:t>
            </a:r>
            <a:r>
              <a:rPr lang="en-US" sz="1000" dirty="0" err="1">
                <a:hlinkClick r:id="rId8"/>
              </a:rPr>
              <a:t>cfc_cli.html</a:t>
            </a:r>
            <a:endParaRPr lang="en-US" sz="1000" dirty="0"/>
          </a:p>
        </p:txBody>
      </p:sp>
      <p:grpSp>
        <p:nvGrpSpPr>
          <p:cNvPr id="6" name="Group 5"/>
          <p:cNvGrpSpPr/>
          <p:nvPr/>
        </p:nvGrpSpPr>
        <p:grpSpPr>
          <a:xfrm>
            <a:off x="5467025" y="4091951"/>
            <a:ext cx="2378274" cy="521616"/>
            <a:chOff x="5467025" y="4091951"/>
            <a:chExt cx="2378274" cy="521616"/>
          </a:xfrm>
        </p:grpSpPr>
        <p:pic>
          <p:nvPicPr>
            <p:cNvPr id="25" name="Picture 24"/>
            <p:cNvPicPr>
              <a:picLocks noChangeAspect="1"/>
            </p:cNvPicPr>
            <p:nvPr/>
          </p:nvPicPr>
          <p:blipFill>
            <a:blip r:embed="rId9"/>
            <a:stretch>
              <a:fillRect/>
            </a:stretch>
          </p:blipFill>
          <p:spPr>
            <a:xfrm>
              <a:off x="5467025" y="4091951"/>
              <a:ext cx="2378274" cy="521616"/>
            </a:xfrm>
            <a:prstGeom prst="rect">
              <a:avLst/>
            </a:prstGeom>
          </p:spPr>
        </p:pic>
        <p:sp>
          <p:nvSpPr>
            <p:cNvPr id="5" name="Rectangle 4"/>
            <p:cNvSpPr/>
            <p:nvPr/>
          </p:nvSpPr>
          <p:spPr>
            <a:xfrm>
              <a:off x="5474789" y="4148234"/>
              <a:ext cx="2370510" cy="45719"/>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pic>
        <p:nvPicPr>
          <p:cNvPr id="7" name="Picture 6"/>
          <p:cNvPicPr>
            <a:picLocks noChangeAspect="1"/>
          </p:cNvPicPr>
          <p:nvPr/>
        </p:nvPicPr>
        <p:blipFill>
          <a:blip r:embed="rId10"/>
          <a:stretch>
            <a:fillRect/>
          </a:stretch>
        </p:blipFill>
        <p:spPr>
          <a:xfrm>
            <a:off x="3135856" y="1639797"/>
            <a:ext cx="909220" cy="1149254"/>
          </a:xfrm>
          <a:prstGeom prst="rect">
            <a:avLst/>
          </a:prstGeom>
        </p:spPr>
      </p:pic>
    </p:spTree>
    <p:extLst>
      <p:ext uri="{BB962C8B-B14F-4D97-AF65-F5344CB8AC3E}">
        <p14:creationId xmlns:p14="http://schemas.microsoft.com/office/powerpoint/2010/main" val="851557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04" y="2179258"/>
            <a:ext cx="4114800" cy="381000"/>
          </a:xfrm>
        </p:spPr>
        <p:txBody>
          <a:bodyPr/>
          <a:lstStyle/>
          <a:p>
            <a:r>
              <a:rPr lang="en-US" dirty="0"/>
              <a:t>Monitoring</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349110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04" y="2179258"/>
            <a:ext cx="4114800" cy="381000"/>
          </a:xfrm>
        </p:spPr>
        <p:txBody>
          <a:bodyPr/>
          <a:lstStyle/>
          <a:p>
            <a:r>
              <a:rPr lang="en-US" dirty="0"/>
              <a:t>Resources for next steps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30</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1526795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7864"/>
            <a:ext cx="6756540" cy="397278"/>
          </a:xfrm>
        </p:spPr>
        <p:txBody>
          <a:bodyPr/>
          <a:lstStyle/>
          <a:p>
            <a:r>
              <a:rPr lang="en-US" dirty="0"/>
              <a:t>Resources for next steps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31</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Rectangle 6"/>
          <p:cNvSpPr/>
          <p:nvPr/>
        </p:nvSpPr>
        <p:spPr>
          <a:xfrm>
            <a:off x="1368774" y="2088369"/>
            <a:ext cx="5607676" cy="300082"/>
          </a:xfrm>
          <a:prstGeom prst="rect">
            <a:avLst/>
          </a:prstGeom>
        </p:spPr>
        <p:txBody>
          <a:bodyPr wrap="square">
            <a:spAutoFit/>
          </a:bodyPr>
          <a:lstStyle/>
          <a:p>
            <a:r>
              <a:rPr lang="en-US" dirty="0">
                <a:hlinkClick r:id="rId3"/>
              </a:rPr>
              <a:t>https://</a:t>
            </a:r>
            <a:r>
              <a:rPr lang="en-US" dirty="0" err="1">
                <a:hlinkClick r:id="rId3"/>
              </a:rPr>
              <a:t>stackoverflow.com</a:t>
            </a:r>
            <a:r>
              <a:rPr lang="en-US" dirty="0">
                <a:hlinkClick r:id="rId3"/>
              </a:rPr>
              <a:t>/questions/tagged/</a:t>
            </a:r>
            <a:r>
              <a:rPr lang="en-US" dirty="0" err="1">
                <a:hlinkClick r:id="rId3"/>
              </a:rPr>
              <a:t>ibm</a:t>
            </a:r>
            <a:r>
              <a:rPr lang="en-US" dirty="0">
                <a:hlinkClick r:id="rId3"/>
              </a:rPr>
              <a:t>-cloud-private</a:t>
            </a:r>
            <a:endParaRPr lang="en-US" dirty="0"/>
          </a:p>
        </p:txBody>
      </p:sp>
      <p:sp>
        <p:nvSpPr>
          <p:cNvPr id="9" name="Rectangle 8"/>
          <p:cNvSpPr/>
          <p:nvPr/>
        </p:nvSpPr>
        <p:spPr>
          <a:xfrm>
            <a:off x="1368774" y="3084588"/>
            <a:ext cx="7124062" cy="300082"/>
          </a:xfrm>
          <a:prstGeom prst="rect">
            <a:avLst/>
          </a:prstGeom>
        </p:spPr>
        <p:txBody>
          <a:bodyPr wrap="square">
            <a:spAutoFit/>
          </a:bodyPr>
          <a:lstStyle/>
          <a:p>
            <a:r>
              <a:rPr lang="en-US" dirty="0">
                <a:hlinkClick r:id="rId4"/>
              </a:rPr>
              <a:t>https://ibm-cloud-tech.slack.com/</a:t>
            </a:r>
            <a:r>
              <a:rPr lang="en-US" dirty="0"/>
              <a:t>        Over 35 ‘private-cloud’ channels available</a:t>
            </a:r>
          </a:p>
        </p:txBody>
      </p:sp>
      <p:pic>
        <p:nvPicPr>
          <p:cNvPr id="10" name="Picture 9"/>
          <p:cNvPicPr>
            <a:picLocks noChangeAspect="1"/>
          </p:cNvPicPr>
          <p:nvPr/>
        </p:nvPicPr>
        <p:blipFill>
          <a:blip r:embed="rId5"/>
          <a:stretch>
            <a:fillRect/>
          </a:stretch>
        </p:blipFill>
        <p:spPr>
          <a:xfrm>
            <a:off x="429575" y="1695058"/>
            <a:ext cx="765932" cy="736161"/>
          </a:xfrm>
          <a:prstGeom prst="rect">
            <a:avLst/>
          </a:prstGeom>
        </p:spPr>
      </p:pic>
      <p:pic>
        <p:nvPicPr>
          <p:cNvPr id="11" name="Picture 10"/>
          <p:cNvPicPr>
            <a:picLocks noChangeAspect="1"/>
          </p:cNvPicPr>
          <p:nvPr/>
        </p:nvPicPr>
        <p:blipFill>
          <a:blip r:embed="rId6"/>
          <a:stretch>
            <a:fillRect/>
          </a:stretch>
        </p:blipFill>
        <p:spPr>
          <a:xfrm>
            <a:off x="429574" y="2666539"/>
            <a:ext cx="757961" cy="778488"/>
          </a:xfrm>
          <a:prstGeom prst="rect">
            <a:avLst/>
          </a:prstGeom>
        </p:spPr>
      </p:pic>
      <p:sp>
        <p:nvSpPr>
          <p:cNvPr id="13" name="Rectangle 12"/>
          <p:cNvSpPr/>
          <p:nvPr/>
        </p:nvSpPr>
        <p:spPr>
          <a:xfrm>
            <a:off x="1368774" y="1143727"/>
            <a:ext cx="6089319" cy="300082"/>
          </a:xfrm>
          <a:prstGeom prst="rect">
            <a:avLst/>
          </a:prstGeom>
        </p:spPr>
        <p:txBody>
          <a:bodyPr wrap="square">
            <a:spAutoFit/>
          </a:bodyPr>
          <a:lstStyle/>
          <a:p>
            <a:r>
              <a:rPr lang="en-US" dirty="0">
                <a:hlinkClick r:id="rId7"/>
              </a:rPr>
              <a:t>https://</a:t>
            </a:r>
            <a:r>
              <a:rPr lang="en-US" dirty="0" smtClean="0">
                <a:hlinkClick r:id="rId7"/>
              </a:rPr>
              <a:t>www.ibm.com/support/knowledgecenter/en/SSBS6K_2.1.0.3/</a:t>
            </a:r>
            <a:endParaRPr lang="en-US" dirty="0"/>
          </a:p>
        </p:txBody>
      </p:sp>
      <p:sp>
        <p:nvSpPr>
          <p:cNvPr id="28" name="Rectangle 27">
            <a:extLst>
              <a:ext uri="{FF2B5EF4-FFF2-40B4-BE49-F238E27FC236}">
                <a16:creationId xmlns="" xmlns:a16="http://schemas.microsoft.com/office/drawing/2014/main" id="{5C26B3CA-70B3-9D4F-A5CB-E425591EE3EE}"/>
              </a:ext>
            </a:extLst>
          </p:cNvPr>
          <p:cNvSpPr/>
          <p:nvPr/>
        </p:nvSpPr>
        <p:spPr>
          <a:xfrm>
            <a:off x="1368774" y="910750"/>
            <a:ext cx="6106700" cy="300082"/>
          </a:xfrm>
          <a:prstGeom prst="rect">
            <a:avLst/>
          </a:prstGeom>
        </p:spPr>
        <p:txBody>
          <a:bodyPr wrap="square">
            <a:spAutoFit/>
          </a:bodyPr>
          <a:lstStyle/>
          <a:p>
            <a:r>
              <a:rPr lang="en-US" dirty="0"/>
              <a:t>IBM Cloud Private Knowledge Center</a:t>
            </a:r>
          </a:p>
        </p:txBody>
      </p:sp>
      <p:sp>
        <p:nvSpPr>
          <p:cNvPr id="29" name="Rectangle 28">
            <a:extLst>
              <a:ext uri="{FF2B5EF4-FFF2-40B4-BE49-F238E27FC236}">
                <a16:creationId xmlns="" xmlns:a16="http://schemas.microsoft.com/office/drawing/2014/main" id="{40E20BEC-0124-1143-9657-0107EBCF7DDC}"/>
              </a:ext>
            </a:extLst>
          </p:cNvPr>
          <p:cNvSpPr/>
          <p:nvPr/>
        </p:nvSpPr>
        <p:spPr>
          <a:xfrm>
            <a:off x="1368774" y="1853907"/>
            <a:ext cx="6106700" cy="300082"/>
          </a:xfrm>
          <a:prstGeom prst="rect">
            <a:avLst/>
          </a:prstGeom>
        </p:spPr>
        <p:txBody>
          <a:bodyPr wrap="square">
            <a:spAutoFit/>
          </a:bodyPr>
          <a:lstStyle/>
          <a:p>
            <a:r>
              <a:rPr lang="en-US" dirty="0"/>
              <a:t>Stack Overflow</a:t>
            </a:r>
          </a:p>
        </p:txBody>
      </p:sp>
      <p:sp>
        <p:nvSpPr>
          <p:cNvPr id="30" name="Rectangle 29">
            <a:extLst>
              <a:ext uri="{FF2B5EF4-FFF2-40B4-BE49-F238E27FC236}">
                <a16:creationId xmlns="" xmlns:a16="http://schemas.microsoft.com/office/drawing/2014/main" id="{E61D6667-D672-354C-A03B-6EC341155449}"/>
              </a:ext>
            </a:extLst>
          </p:cNvPr>
          <p:cNvSpPr/>
          <p:nvPr/>
        </p:nvSpPr>
        <p:spPr>
          <a:xfrm>
            <a:off x="1368774" y="2838756"/>
            <a:ext cx="6106700" cy="300082"/>
          </a:xfrm>
          <a:prstGeom prst="rect">
            <a:avLst/>
          </a:prstGeom>
        </p:spPr>
        <p:txBody>
          <a:bodyPr wrap="square">
            <a:spAutoFit/>
          </a:bodyPr>
          <a:lstStyle/>
          <a:p>
            <a:r>
              <a:rPr lang="en-US" dirty="0"/>
              <a:t>Slack at IBM</a:t>
            </a:r>
          </a:p>
        </p:txBody>
      </p:sp>
      <p:pic>
        <p:nvPicPr>
          <p:cNvPr id="25" name="Picture 24">
            <a:extLst>
              <a:ext uri="{FF2B5EF4-FFF2-40B4-BE49-F238E27FC236}">
                <a16:creationId xmlns="" xmlns:a16="http://schemas.microsoft.com/office/drawing/2014/main" id="{F273D4E0-04FC-6D4B-983A-ACDE3575AD71}"/>
              </a:ext>
            </a:extLst>
          </p:cNvPr>
          <p:cNvPicPr>
            <a:picLocks noChangeAspect="1"/>
          </p:cNvPicPr>
          <p:nvPr/>
        </p:nvPicPr>
        <p:blipFill>
          <a:blip r:embed="rId8"/>
          <a:stretch>
            <a:fillRect/>
          </a:stretch>
        </p:blipFill>
        <p:spPr>
          <a:xfrm>
            <a:off x="429574" y="748940"/>
            <a:ext cx="757961" cy="737434"/>
          </a:xfrm>
          <a:prstGeom prst="rect">
            <a:avLst/>
          </a:prstGeom>
        </p:spPr>
      </p:pic>
    </p:spTree>
    <p:extLst>
      <p:ext uri="{BB962C8B-B14F-4D97-AF65-F5344CB8AC3E}">
        <p14:creationId xmlns:p14="http://schemas.microsoft.com/office/powerpoint/2010/main" val="1586812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7864"/>
            <a:ext cx="6756540" cy="397278"/>
          </a:xfrm>
        </p:spPr>
        <p:txBody>
          <a:bodyPr/>
          <a:lstStyle/>
          <a:p>
            <a:r>
              <a:rPr lang="en-US" dirty="0"/>
              <a:t>Resources for next steps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32</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Rectangle 6"/>
          <p:cNvSpPr/>
          <p:nvPr/>
        </p:nvSpPr>
        <p:spPr>
          <a:xfrm>
            <a:off x="1368774" y="2115003"/>
            <a:ext cx="5607676" cy="307777"/>
          </a:xfrm>
          <a:prstGeom prst="rect">
            <a:avLst/>
          </a:prstGeom>
        </p:spPr>
        <p:txBody>
          <a:bodyPr wrap="square">
            <a:spAutoFit/>
          </a:bodyPr>
          <a:lstStyle/>
          <a:p>
            <a:r>
              <a:rPr lang="en-US" sz="1400" dirty="0">
                <a:hlinkClick r:id="rId3"/>
              </a:rPr>
              <a:t>https://www.youtube.com/watch?v=mMhnGjp8oOI&amp;t=437s</a:t>
            </a:r>
            <a:endParaRPr lang="en-US" sz="1400" dirty="0"/>
          </a:p>
        </p:txBody>
      </p:sp>
      <p:sp>
        <p:nvSpPr>
          <p:cNvPr id="9" name="Rectangle 8"/>
          <p:cNvSpPr/>
          <p:nvPr/>
        </p:nvSpPr>
        <p:spPr>
          <a:xfrm>
            <a:off x="1368774" y="3146730"/>
            <a:ext cx="6106700" cy="300082"/>
          </a:xfrm>
          <a:prstGeom prst="rect">
            <a:avLst/>
          </a:prstGeom>
        </p:spPr>
        <p:txBody>
          <a:bodyPr wrap="square">
            <a:spAutoFit/>
          </a:bodyPr>
          <a:lstStyle/>
          <a:p>
            <a:r>
              <a:rPr lang="en-US" dirty="0">
                <a:hlinkClick r:id="rId4"/>
              </a:rPr>
              <a:t>https://developer.ibm.com/recipes/</a:t>
            </a:r>
            <a:endParaRPr lang="en-US" dirty="0"/>
          </a:p>
        </p:txBody>
      </p:sp>
      <p:sp>
        <p:nvSpPr>
          <p:cNvPr id="13" name="Rectangle 12"/>
          <p:cNvSpPr/>
          <p:nvPr/>
        </p:nvSpPr>
        <p:spPr>
          <a:xfrm>
            <a:off x="1368774" y="1143727"/>
            <a:ext cx="6089319" cy="307777"/>
          </a:xfrm>
          <a:prstGeom prst="rect">
            <a:avLst/>
          </a:prstGeom>
        </p:spPr>
        <p:txBody>
          <a:bodyPr wrap="square">
            <a:spAutoFit/>
          </a:bodyPr>
          <a:lstStyle/>
          <a:p>
            <a:r>
              <a:rPr lang="en-US" sz="1400" dirty="0">
                <a:hlinkClick r:id="rId5"/>
              </a:rPr>
              <a:t>http://docs.grafana.org/guides/getting_started/</a:t>
            </a:r>
            <a:endParaRPr lang="en-US" sz="1400" dirty="0"/>
          </a:p>
        </p:txBody>
      </p:sp>
      <p:sp>
        <p:nvSpPr>
          <p:cNvPr id="26" name="Rectangle 25">
            <a:extLst>
              <a:ext uri="{FF2B5EF4-FFF2-40B4-BE49-F238E27FC236}">
                <a16:creationId xmlns="" xmlns:a16="http://schemas.microsoft.com/office/drawing/2014/main" id="{CFE85BCA-F0D4-1448-8247-FC819D6B2339}"/>
              </a:ext>
            </a:extLst>
          </p:cNvPr>
          <p:cNvSpPr/>
          <p:nvPr/>
        </p:nvSpPr>
        <p:spPr>
          <a:xfrm>
            <a:off x="1368774" y="4143027"/>
            <a:ext cx="2648482" cy="300082"/>
          </a:xfrm>
          <a:prstGeom prst="rect">
            <a:avLst/>
          </a:prstGeom>
        </p:spPr>
        <p:txBody>
          <a:bodyPr wrap="none">
            <a:spAutoFit/>
          </a:bodyPr>
          <a:lstStyle/>
          <a:p>
            <a:r>
              <a:rPr lang="en-US" dirty="0">
                <a:hlinkClick r:id="rId6"/>
              </a:rPr>
              <a:t>https://</a:t>
            </a:r>
            <a:r>
              <a:rPr lang="en-US" dirty="0" err="1">
                <a:hlinkClick r:id="rId6"/>
              </a:rPr>
              <a:t>medium.com</a:t>
            </a:r>
            <a:r>
              <a:rPr lang="en-US" dirty="0">
                <a:hlinkClick r:id="rId6"/>
              </a:rPr>
              <a:t>/</a:t>
            </a:r>
            <a:r>
              <a:rPr lang="en-US" dirty="0" err="1">
                <a:hlinkClick r:id="rId6"/>
              </a:rPr>
              <a:t>ibm</a:t>
            </a:r>
            <a:r>
              <a:rPr lang="en-US" dirty="0">
                <a:hlinkClick r:id="rId6"/>
              </a:rPr>
              <a:t>-cloud</a:t>
            </a:r>
            <a:endParaRPr lang="en-US" dirty="0"/>
          </a:p>
        </p:txBody>
      </p:sp>
      <p:sp>
        <p:nvSpPr>
          <p:cNvPr id="28" name="Rectangle 27">
            <a:extLst>
              <a:ext uri="{FF2B5EF4-FFF2-40B4-BE49-F238E27FC236}">
                <a16:creationId xmlns="" xmlns:a16="http://schemas.microsoft.com/office/drawing/2014/main" id="{5C26B3CA-70B3-9D4F-A5CB-E425591EE3EE}"/>
              </a:ext>
            </a:extLst>
          </p:cNvPr>
          <p:cNvSpPr/>
          <p:nvPr/>
        </p:nvSpPr>
        <p:spPr>
          <a:xfrm>
            <a:off x="1368774" y="910750"/>
            <a:ext cx="6106700" cy="307777"/>
          </a:xfrm>
          <a:prstGeom prst="rect">
            <a:avLst/>
          </a:prstGeom>
        </p:spPr>
        <p:txBody>
          <a:bodyPr wrap="square">
            <a:spAutoFit/>
          </a:bodyPr>
          <a:lstStyle/>
          <a:p>
            <a:r>
              <a:rPr lang="en-US" sz="1400" dirty="0"/>
              <a:t>Grafana Labs Getting Started</a:t>
            </a:r>
          </a:p>
        </p:txBody>
      </p:sp>
      <p:sp>
        <p:nvSpPr>
          <p:cNvPr id="29" name="Rectangle 28">
            <a:extLst>
              <a:ext uri="{FF2B5EF4-FFF2-40B4-BE49-F238E27FC236}">
                <a16:creationId xmlns="" xmlns:a16="http://schemas.microsoft.com/office/drawing/2014/main" id="{40E20BEC-0124-1143-9657-0107EBCF7DDC}"/>
              </a:ext>
            </a:extLst>
          </p:cNvPr>
          <p:cNvSpPr/>
          <p:nvPr/>
        </p:nvSpPr>
        <p:spPr>
          <a:xfrm>
            <a:off x="1368774" y="1880541"/>
            <a:ext cx="6106700" cy="307777"/>
          </a:xfrm>
          <a:prstGeom prst="rect">
            <a:avLst/>
          </a:prstGeom>
        </p:spPr>
        <p:txBody>
          <a:bodyPr wrap="square">
            <a:spAutoFit/>
          </a:bodyPr>
          <a:lstStyle/>
          <a:p>
            <a:r>
              <a:rPr lang="en-US" sz="1400" dirty="0"/>
              <a:t>Kibana 5 Introduction YouTube videos</a:t>
            </a:r>
          </a:p>
        </p:txBody>
      </p:sp>
      <p:sp>
        <p:nvSpPr>
          <p:cNvPr id="30" name="Rectangle 29">
            <a:extLst>
              <a:ext uri="{FF2B5EF4-FFF2-40B4-BE49-F238E27FC236}">
                <a16:creationId xmlns="" xmlns:a16="http://schemas.microsoft.com/office/drawing/2014/main" id="{E61D6667-D672-354C-A03B-6EC341155449}"/>
              </a:ext>
            </a:extLst>
          </p:cNvPr>
          <p:cNvSpPr/>
          <p:nvPr/>
        </p:nvSpPr>
        <p:spPr>
          <a:xfrm>
            <a:off x="1368774" y="2900898"/>
            <a:ext cx="6106700" cy="300082"/>
          </a:xfrm>
          <a:prstGeom prst="rect">
            <a:avLst/>
          </a:prstGeom>
        </p:spPr>
        <p:txBody>
          <a:bodyPr wrap="square">
            <a:spAutoFit/>
          </a:bodyPr>
          <a:lstStyle/>
          <a:p>
            <a:r>
              <a:rPr lang="en-US" dirty="0"/>
              <a:t>IBM developerWorks Recipes</a:t>
            </a:r>
          </a:p>
        </p:txBody>
      </p:sp>
      <p:sp>
        <p:nvSpPr>
          <p:cNvPr id="31" name="Rectangle 30">
            <a:extLst>
              <a:ext uri="{FF2B5EF4-FFF2-40B4-BE49-F238E27FC236}">
                <a16:creationId xmlns="" xmlns:a16="http://schemas.microsoft.com/office/drawing/2014/main" id="{7E98AF7F-4C85-104F-A9BB-97599537A71C}"/>
              </a:ext>
            </a:extLst>
          </p:cNvPr>
          <p:cNvSpPr/>
          <p:nvPr/>
        </p:nvSpPr>
        <p:spPr>
          <a:xfrm>
            <a:off x="1368774" y="3892122"/>
            <a:ext cx="6106700" cy="300082"/>
          </a:xfrm>
          <a:prstGeom prst="rect">
            <a:avLst/>
          </a:prstGeom>
        </p:spPr>
        <p:txBody>
          <a:bodyPr wrap="square">
            <a:spAutoFit/>
          </a:bodyPr>
          <a:lstStyle/>
          <a:p>
            <a:r>
              <a:rPr lang="en-US" dirty="0"/>
              <a:t>Medium articles</a:t>
            </a:r>
          </a:p>
        </p:txBody>
      </p:sp>
      <p:pic>
        <p:nvPicPr>
          <p:cNvPr id="21" name="Picture 20">
            <a:extLst>
              <a:ext uri="{FF2B5EF4-FFF2-40B4-BE49-F238E27FC236}">
                <a16:creationId xmlns="" xmlns:a16="http://schemas.microsoft.com/office/drawing/2014/main" id="{351204EB-5494-4B4B-8DBF-A2BCFBBE55EB}"/>
              </a:ext>
            </a:extLst>
          </p:cNvPr>
          <p:cNvPicPr>
            <a:picLocks noChangeAspect="1"/>
          </p:cNvPicPr>
          <p:nvPr/>
        </p:nvPicPr>
        <p:blipFill>
          <a:blip r:embed="rId7"/>
          <a:stretch>
            <a:fillRect/>
          </a:stretch>
        </p:blipFill>
        <p:spPr>
          <a:xfrm>
            <a:off x="429574" y="719021"/>
            <a:ext cx="765933" cy="765933"/>
          </a:xfrm>
          <a:prstGeom prst="rect">
            <a:avLst/>
          </a:prstGeom>
          <a:ln>
            <a:solidFill>
              <a:schemeClr val="bg2">
                <a:lumMod val="75000"/>
              </a:schemeClr>
            </a:solidFill>
          </a:ln>
        </p:spPr>
      </p:pic>
      <p:pic>
        <p:nvPicPr>
          <p:cNvPr id="22" name="Picture 21">
            <a:extLst>
              <a:ext uri="{FF2B5EF4-FFF2-40B4-BE49-F238E27FC236}">
                <a16:creationId xmlns="" xmlns:a16="http://schemas.microsoft.com/office/drawing/2014/main" id="{3CBA280A-2A57-5444-BE31-0F09D22507C5}"/>
              </a:ext>
            </a:extLst>
          </p:cNvPr>
          <p:cNvPicPr>
            <a:picLocks noChangeAspect="1"/>
          </p:cNvPicPr>
          <p:nvPr/>
        </p:nvPicPr>
        <p:blipFill>
          <a:blip r:embed="rId8"/>
          <a:stretch>
            <a:fillRect/>
          </a:stretch>
        </p:blipFill>
        <p:spPr>
          <a:xfrm>
            <a:off x="429574" y="1716531"/>
            <a:ext cx="753375" cy="737371"/>
          </a:xfrm>
          <a:prstGeom prst="rect">
            <a:avLst/>
          </a:prstGeom>
          <a:ln>
            <a:solidFill>
              <a:schemeClr val="bg1">
                <a:lumMod val="50000"/>
                <a:lumOff val="50000"/>
              </a:schemeClr>
            </a:solidFill>
          </a:ln>
        </p:spPr>
      </p:pic>
      <p:pic>
        <p:nvPicPr>
          <p:cNvPr id="5" name="Picture 4">
            <a:extLst>
              <a:ext uri="{FF2B5EF4-FFF2-40B4-BE49-F238E27FC236}">
                <a16:creationId xmlns="" xmlns:a16="http://schemas.microsoft.com/office/drawing/2014/main" id="{80DE74CF-9564-EC4D-BC4A-6911734B3C0D}"/>
              </a:ext>
            </a:extLst>
          </p:cNvPr>
          <p:cNvPicPr>
            <a:picLocks noChangeAspect="1"/>
          </p:cNvPicPr>
          <p:nvPr/>
        </p:nvPicPr>
        <p:blipFill>
          <a:blip r:embed="rId9"/>
          <a:stretch>
            <a:fillRect/>
          </a:stretch>
        </p:blipFill>
        <p:spPr>
          <a:xfrm>
            <a:off x="429574" y="2745329"/>
            <a:ext cx="753375" cy="753375"/>
          </a:xfrm>
          <a:prstGeom prst="rect">
            <a:avLst/>
          </a:prstGeom>
        </p:spPr>
      </p:pic>
      <p:pic>
        <p:nvPicPr>
          <p:cNvPr id="8" name="Picture 7">
            <a:extLst>
              <a:ext uri="{FF2B5EF4-FFF2-40B4-BE49-F238E27FC236}">
                <a16:creationId xmlns="" xmlns:a16="http://schemas.microsoft.com/office/drawing/2014/main" id="{4611F921-96EA-8D42-A4A9-EB730DD954B4}"/>
              </a:ext>
            </a:extLst>
          </p:cNvPr>
          <p:cNvPicPr>
            <a:picLocks noChangeAspect="1"/>
          </p:cNvPicPr>
          <p:nvPr/>
        </p:nvPicPr>
        <p:blipFill>
          <a:blip r:embed="rId10"/>
          <a:stretch>
            <a:fillRect/>
          </a:stretch>
        </p:blipFill>
        <p:spPr>
          <a:xfrm>
            <a:off x="429573" y="3707588"/>
            <a:ext cx="753375" cy="753375"/>
          </a:xfrm>
          <a:prstGeom prst="rect">
            <a:avLst/>
          </a:prstGeom>
        </p:spPr>
      </p:pic>
    </p:spTree>
    <p:extLst>
      <p:ext uri="{BB962C8B-B14F-4D97-AF65-F5344CB8AC3E}">
        <p14:creationId xmlns:p14="http://schemas.microsoft.com/office/powerpoint/2010/main" val="726101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7864"/>
            <a:ext cx="6756540" cy="397278"/>
          </a:xfrm>
        </p:spPr>
        <p:txBody>
          <a:bodyPr/>
          <a:lstStyle/>
          <a:p>
            <a:r>
              <a:rPr lang="en-US" dirty="0"/>
              <a:t>Resources for next steps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33</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pic>
        <p:nvPicPr>
          <p:cNvPr id="23" name="Picture 22">
            <a:extLst>
              <a:ext uri="{FF2B5EF4-FFF2-40B4-BE49-F238E27FC236}">
                <a16:creationId xmlns="" xmlns:a16="http://schemas.microsoft.com/office/drawing/2014/main" id="{0B31AC10-014A-8C4A-9B62-F90F6775807A}"/>
              </a:ext>
            </a:extLst>
          </p:cNvPr>
          <p:cNvPicPr>
            <a:picLocks noChangeAspect="1"/>
          </p:cNvPicPr>
          <p:nvPr/>
        </p:nvPicPr>
        <p:blipFill>
          <a:blip r:embed="rId3"/>
          <a:stretch>
            <a:fillRect/>
          </a:stretch>
        </p:blipFill>
        <p:spPr>
          <a:xfrm>
            <a:off x="429574" y="711519"/>
            <a:ext cx="757961" cy="737434"/>
          </a:xfrm>
          <a:prstGeom prst="rect">
            <a:avLst/>
          </a:prstGeom>
        </p:spPr>
      </p:pic>
      <p:sp>
        <p:nvSpPr>
          <p:cNvPr id="24" name="Rectangle 23">
            <a:extLst>
              <a:ext uri="{FF2B5EF4-FFF2-40B4-BE49-F238E27FC236}">
                <a16:creationId xmlns="" xmlns:a16="http://schemas.microsoft.com/office/drawing/2014/main" id="{C87921EE-149D-5247-B907-4A2BF8F78F9A}"/>
              </a:ext>
            </a:extLst>
          </p:cNvPr>
          <p:cNvSpPr/>
          <p:nvPr/>
        </p:nvSpPr>
        <p:spPr>
          <a:xfrm>
            <a:off x="1368774" y="1120597"/>
            <a:ext cx="2845651" cy="300082"/>
          </a:xfrm>
          <a:prstGeom prst="rect">
            <a:avLst/>
          </a:prstGeom>
        </p:spPr>
        <p:txBody>
          <a:bodyPr wrap="none">
            <a:spAutoFit/>
          </a:bodyPr>
          <a:lstStyle/>
          <a:p>
            <a:r>
              <a:rPr lang="en-US" dirty="0">
                <a:hlinkClick r:id="rId4"/>
              </a:rPr>
              <a:t>https://</a:t>
            </a:r>
            <a:r>
              <a:rPr lang="en-US" dirty="0" err="1">
                <a:hlinkClick r:id="rId4"/>
              </a:rPr>
              <a:t>kubernetes.io</a:t>
            </a:r>
            <a:r>
              <a:rPr lang="en-US" dirty="0">
                <a:hlinkClick r:id="rId4"/>
              </a:rPr>
              <a:t>/docs/home</a:t>
            </a:r>
            <a:endParaRPr lang="en-US" dirty="0"/>
          </a:p>
        </p:txBody>
      </p:sp>
      <p:sp>
        <p:nvSpPr>
          <p:cNvPr id="25" name="Rectangle 24">
            <a:extLst>
              <a:ext uri="{FF2B5EF4-FFF2-40B4-BE49-F238E27FC236}">
                <a16:creationId xmlns="" xmlns:a16="http://schemas.microsoft.com/office/drawing/2014/main" id="{38E69799-E378-1341-AF8C-5AB582A75759}"/>
              </a:ext>
            </a:extLst>
          </p:cNvPr>
          <p:cNvSpPr/>
          <p:nvPr/>
        </p:nvSpPr>
        <p:spPr>
          <a:xfrm>
            <a:off x="1368774" y="878401"/>
            <a:ext cx="6106700" cy="300082"/>
          </a:xfrm>
          <a:prstGeom prst="rect">
            <a:avLst/>
          </a:prstGeom>
        </p:spPr>
        <p:txBody>
          <a:bodyPr wrap="square">
            <a:spAutoFit/>
          </a:bodyPr>
          <a:lstStyle/>
          <a:p>
            <a:r>
              <a:rPr lang="en-US" dirty="0"/>
              <a:t>Kubernetes Documentation</a:t>
            </a:r>
          </a:p>
        </p:txBody>
      </p:sp>
      <p:sp>
        <p:nvSpPr>
          <p:cNvPr id="27" name="Rectangle 26">
            <a:extLst>
              <a:ext uri="{FF2B5EF4-FFF2-40B4-BE49-F238E27FC236}">
                <a16:creationId xmlns="" xmlns:a16="http://schemas.microsoft.com/office/drawing/2014/main" id="{30021070-D1C4-ED47-9EFA-F0EDBC1B3CCE}"/>
              </a:ext>
            </a:extLst>
          </p:cNvPr>
          <p:cNvSpPr/>
          <p:nvPr/>
        </p:nvSpPr>
        <p:spPr>
          <a:xfrm>
            <a:off x="1385007" y="3922131"/>
            <a:ext cx="6106700" cy="300082"/>
          </a:xfrm>
          <a:prstGeom prst="rect">
            <a:avLst/>
          </a:prstGeom>
        </p:spPr>
        <p:txBody>
          <a:bodyPr wrap="square">
            <a:spAutoFit/>
          </a:bodyPr>
          <a:lstStyle/>
          <a:p>
            <a:r>
              <a:rPr lang="en-US" dirty="0">
                <a:hlinkClick r:id="rId5"/>
              </a:rPr>
              <a:t>https://github.com/daveweilert/</a:t>
            </a:r>
            <a:r>
              <a:rPr lang="en-US" dirty="0" err="1">
                <a:hlinkClick r:id="rId5"/>
              </a:rPr>
              <a:t>vpk</a:t>
            </a:r>
            <a:endParaRPr lang="en-US" dirty="0"/>
          </a:p>
        </p:txBody>
      </p:sp>
      <p:sp>
        <p:nvSpPr>
          <p:cNvPr id="34" name="Rectangle 33">
            <a:extLst>
              <a:ext uri="{FF2B5EF4-FFF2-40B4-BE49-F238E27FC236}">
                <a16:creationId xmlns="" xmlns:a16="http://schemas.microsoft.com/office/drawing/2014/main" id="{DC26816C-D1A8-E944-A727-3E5D6F5A2E93}"/>
              </a:ext>
            </a:extLst>
          </p:cNvPr>
          <p:cNvSpPr/>
          <p:nvPr/>
        </p:nvSpPr>
        <p:spPr>
          <a:xfrm>
            <a:off x="1368774" y="3087208"/>
            <a:ext cx="6089319" cy="300082"/>
          </a:xfrm>
          <a:prstGeom prst="rect">
            <a:avLst/>
          </a:prstGeom>
        </p:spPr>
        <p:txBody>
          <a:bodyPr wrap="square">
            <a:spAutoFit/>
          </a:bodyPr>
          <a:lstStyle/>
          <a:p>
            <a:r>
              <a:rPr lang="en-US" dirty="0">
                <a:hlinkClick r:id="rId6"/>
              </a:rPr>
              <a:t>https://github.com/</a:t>
            </a:r>
            <a:r>
              <a:rPr lang="en-US" dirty="0" err="1">
                <a:hlinkClick r:id="rId6"/>
              </a:rPr>
              <a:t>jconallen</a:t>
            </a:r>
            <a:r>
              <a:rPr lang="en-US" dirty="0">
                <a:hlinkClick r:id="rId6"/>
              </a:rPr>
              <a:t>/</a:t>
            </a:r>
            <a:r>
              <a:rPr lang="en-US" dirty="0" err="1">
                <a:hlinkClick r:id="rId6"/>
              </a:rPr>
              <a:t>kubetoy</a:t>
            </a:r>
            <a:endParaRPr lang="en-US" dirty="0"/>
          </a:p>
        </p:txBody>
      </p:sp>
      <p:pic>
        <p:nvPicPr>
          <p:cNvPr id="35" name="Picture 34">
            <a:extLst>
              <a:ext uri="{FF2B5EF4-FFF2-40B4-BE49-F238E27FC236}">
                <a16:creationId xmlns="" xmlns:a16="http://schemas.microsoft.com/office/drawing/2014/main" id="{47110DD8-EA8A-3E45-AA73-D87DC9BCEAC5}"/>
              </a:ext>
            </a:extLst>
          </p:cNvPr>
          <p:cNvPicPr>
            <a:picLocks noChangeAspect="1"/>
          </p:cNvPicPr>
          <p:nvPr/>
        </p:nvPicPr>
        <p:blipFill>
          <a:blip r:embed="rId7"/>
          <a:stretch>
            <a:fillRect/>
          </a:stretch>
        </p:blipFill>
        <p:spPr>
          <a:xfrm>
            <a:off x="416701" y="2801687"/>
            <a:ext cx="757807" cy="394352"/>
          </a:xfrm>
          <a:prstGeom prst="rect">
            <a:avLst/>
          </a:prstGeom>
        </p:spPr>
      </p:pic>
      <p:sp>
        <p:nvSpPr>
          <p:cNvPr id="36" name="Text Placeholder 4">
            <a:extLst>
              <a:ext uri="{FF2B5EF4-FFF2-40B4-BE49-F238E27FC236}">
                <a16:creationId xmlns="" xmlns:a16="http://schemas.microsoft.com/office/drawing/2014/main" id="{CF2A8E96-8F02-0E44-89F3-40C43A7F3634}"/>
              </a:ext>
            </a:extLst>
          </p:cNvPr>
          <p:cNvSpPr txBox="1">
            <a:spLocks/>
          </p:cNvSpPr>
          <p:nvPr/>
        </p:nvSpPr>
        <p:spPr>
          <a:xfrm>
            <a:off x="1442057" y="2861360"/>
            <a:ext cx="6971179" cy="235291"/>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An easy to use and deploy app that helps test and understand Kubernetes</a:t>
            </a:r>
          </a:p>
        </p:txBody>
      </p:sp>
      <p:pic>
        <p:nvPicPr>
          <p:cNvPr id="37" name="Picture 36">
            <a:extLst>
              <a:ext uri="{FF2B5EF4-FFF2-40B4-BE49-F238E27FC236}">
                <a16:creationId xmlns="" xmlns:a16="http://schemas.microsoft.com/office/drawing/2014/main" id="{EB526CA9-B4D1-194E-8164-E7E36D6C0FF9}"/>
              </a:ext>
            </a:extLst>
          </p:cNvPr>
          <p:cNvPicPr>
            <a:picLocks noChangeAspect="1"/>
          </p:cNvPicPr>
          <p:nvPr/>
        </p:nvPicPr>
        <p:blipFill>
          <a:blip r:embed="rId8"/>
          <a:stretch>
            <a:fillRect/>
          </a:stretch>
        </p:blipFill>
        <p:spPr>
          <a:xfrm>
            <a:off x="445807" y="3376620"/>
            <a:ext cx="686054" cy="1341389"/>
          </a:xfrm>
          <a:prstGeom prst="rect">
            <a:avLst/>
          </a:prstGeom>
        </p:spPr>
      </p:pic>
      <p:sp>
        <p:nvSpPr>
          <p:cNvPr id="38" name="Text Placeholder 4">
            <a:extLst>
              <a:ext uri="{FF2B5EF4-FFF2-40B4-BE49-F238E27FC236}">
                <a16:creationId xmlns="" xmlns:a16="http://schemas.microsoft.com/office/drawing/2014/main" id="{5446119B-AE99-0942-ABCF-E04DCCDF87FB}"/>
              </a:ext>
            </a:extLst>
          </p:cNvPr>
          <p:cNvSpPr txBox="1">
            <a:spLocks/>
          </p:cNvSpPr>
          <p:nvPr/>
        </p:nvSpPr>
        <p:spPr>
          <a:xfrm>
            <a:off x="1458290" y="3682143"/>
            <a:ext cx="6209417" cy="235291"/>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Visual parsed Kubernetes (</a:t>
            </a:r>
            <a:r>
              <a:rPr lang="en-US" dirty="0" err="1"/>
              <a:t>VpK</a:t>
            </a:r>
            <a:r>
              <a:rPr lang="en-US" dirty="0"/>
              <a:t>) definitions</a:t>
            </a:r>
          </a:p>
          <a:p>
            <a:endParaRPr lang="en-US" dirty="0"/>
          </a:p>
        </p:txBody>
      </p:sp>
      <p:sp>
        <p:nvSpPr>
          <p:cNvPr id="39" name="Rectangle 38">
            <a:extLst>
              <a:ext uri="{FF2B5EF4-FFF2-40B4-BE49-F238E27FC236}">
                <a16:creationId xmlns="" xmlns:a16="http://schemas.microsoft.com/office/drawing/2014/main" id="{CF41EECA-83AA-3F4D-9932-662F64529F72}"/>
              </a:ext>
            </a:extLst>
          </p:cNvPr>
          <p:cNvSpPr/>
          <p:nvPr/>
        </p:nvSpPr>
        <p:spPr>
          <a:xfrm>
            <a:off x="375650" y="1593765"/>
            <a:ext cx="6106700" cy="300082"/>
          </a:xfrm>
          <a:prstGeom prst="rect">
            <a:avLst/>
          </a:prstGeom>
        </p:spPr>
        <p:txBody>
          <a:bodyPr wrap="square">
            <a:spAutoFit/>
          </a:bodyPr>
          <a:lstStyle/>
          <a:p>
            <a:r>
              <a:rPr lang="en-US" i="1" dirty="0"/>
              <a:t>IBM Cloud Private - Center of Competency (CoC) provided assets</a:t>
            </a:r>
          </a:p>
        </p:txBody>
      </p:sp>
      <p:sp>
        <p:nvSpPr>
          <p:cNvPr id="40" name="Rectangle 39">
            <a:extLst>
              <a:ext uri="{FF2B5EF4-FFF2-40B4-BE49-F238E27FC236}">
                <a16:creationId xmlns="" xmlns:a16="http://schemas.microsoft.com/office/drawing/2014/main" id="{F807DB13-A088-5740-A96C-456D4DB3A9C2}"/>
              </a:ext>
            </a:extLst>
          </p:cNvPr>
          <p:cNvSpPr/>
          <p:nvPr/>
        </p:nvSpPr>
        <p:spPr>
          <a:xfrm>
            <a:off x="1368774" y="2306708"/>
            <a:ext cx="7475123" cy="300082"/>
          </a:xfrm>
          <a:prstGeom prst="rect">
            <a:avLst/>
          </a:prstGeom>
        </p:spPr>
        <p:txBody>
          <a:bodyPr wrap="none">
            <a:spAutoFit/>
          </a:bodyPr>
          <a:lstStyle/>
          <a:p>
            <a:r>
              <a:rPr lang="en-US" dirty="0">
                <a:hlinkClick r:id="rId9"/>
              </a:rPr>
              <a:t>https://github.ibm.com/gpacker/icp-ezsetup/blob/master/icp2101-singleVMsetupUbuntu.md</a:t>
            </a:r>
            <a:endParaRPr lang="en-US" dirty="0"/>
          </a:p>
        </p:txBody>
      </p:sp>
      <p:sp>
        <p:nvSpPr>
          <p:cNvPr id="41" name="Text Placeholder 4">
            <a:extLst>
              <a:ext uri="{FF2B5EF4-FFF2-40B4-BE49-F238E27FC236}">
                <a16:creationId xmlns="" xmlns:a16="http://schemas.microsoft.com/office/drawing/2014/main" id="{3E00D9BC-52EB-BA46-9676-22E0C1E9B7F4}"/>
              </a:ext>
            </a:extLst>
          </p:cNvPr>
          <p:cNvSpPr txBox="1">
            <a:spLocks/>
          </p:cNvSpPr>
          <p:nvPr/>
        </p:nvSpPr>
        <p:spPr>
          <a:xfrm>
            <a:off x="1458289" y="2111239"/>
            <a:ext cx="5850633" cy="235291"/>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Instructions to deploy IBM Cloud Private CE in a single virtual machine.</a:t>
            </a:r>
          </a:p>
        </p:txBody>
      </p:sp>
      <p:pic>
        <p:nvPicPr>
          <p:cNvPr id="10" name="Picture 9">
            <a:extLst>
              <a:ext uri="{FF2B5EF4-FFF2-40B4-BE49-F238E27FC236}">
                <a16:creationId xmlns="" xmlns:a16="http://schemas.microsoft.com/office/drawing/2014/main" id="{5EB90FDE-7AEF-694D-BD22-05EC7DBC3EFC}"/>
              </a:ext>
            </a:extLst>
          </p:cNvPr>
          <p:cNvPicPr>
            <a:picLocks noChangeAspect="1"/>
          </p:cNvPicPr>
          <p:nvPr/>
        </p:nvPicPr>
        <p:blipFill>
          <a:blip r:embed="rId10"/>
          <a:stretch>
            <a:fillRect/>
          </a:stretch>
        </p:blipFill>
        <p:spPr>
          <a:xfrm>
            <a:off x="445807" y="1945660"/>
            <a:ext cx="747556" cy="747556"/>
          </a:xfrm>
          <a:prstGeom prst="rect">
            <a:avLst/>
          </a:prstGeom>
        </p:spPr>
      </p:pic>
    </p:spTree>
    <p:extLst>
      <p:ext uri="{BB962C8B-B14F-4D97-AF65-F5344CB8AC3E}">
        <p14:creationId xmlns:p14="http://schemas.microsoft.com/office/powerpoint/2010/main" val="413542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959358"/>
          </a:xfrm>
        </p:spPr>
        <p:txBody>
          <a:bodyPr/>
          <a:lstStyle/>
          <a:p>
            <a:r>
              <a:rPr lang="en-US" dirty="0"/>
              <a:t>IBM Knowledge Center - Cloud Private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34</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pic>
        <p:nvPicPr>
          <p:cNvPr id="12" name="Picture 11">
            <a:extLst>
              <a:ext uri="{FF2B5EF4-FFF2-40B4-BE49-F238E27FC236}">
                <a16:creationId xmlns="" xmlns:a16="http://schemas.microsoft.com/office/drawing/2014/main" id="{3F7F6547-1043-284D-ABA6-DDBC2A0DAA62}"/>
              </a:ext>
            </a:extLst>
          </p:cNvPr>
          <p:cNvPicPr>
            <a:picLocks noChangeAspect="1"/>
          </p:cNvPicPr>
          <p:nvPr/>
        </p:nvPicPr>
        <p:blipFill>
          <a:blip r:embed="rId3"/>
          <a:stretch>
            <a:fillRect/>
          </a:stretch>
        </p:blipFill>
        <p:spPr>
          <a:xfrm>
            <a:off x="2112884" y="725483"/>
            <a:ext cx="5122417" cy="3709099"/>
          </a:xfrm>
          <a:prstGeom prst="rect">
            <a:avLst/>
          </a:prstGeom>
        </p:spPr>
      </p:pic>
      <p:sp>
        <p:nvSpPr>
          <p:cNvPr id="13" name="Rectangle 12">
            <a:extLst>
              <a:ext uri="{FF2B5EF4-FFF2-40B4-BE49-F238E27FC236}">
                <a16:creationId xmlns="" xmlns:a16="http://schemas.microsoft.com/office/drawing/2014/main" id="{1AC73147-557C-9146-AC6C-AB26F7F46D4B}"/>
              </a:ext>
            </a:extLst>
          </p:cNvPr>
          <p:cNvSpPr/>
          <p:nvPr/>
        </p:nvSpPr>
        <p:spPr>
          <a:xfrm>
            <a:off x="2045192" y="4480490"/>
            <a:ext cx="6189955" cy="300082"/>
          </a:xfrm>
          <a:prstGeom prst="rect">
            <a:avLst/>
          </a:prstGeom>
        </p:spPr>
        <p:txBody>
          <a:bodyPr wrap="square">
            <a:spAutoFit/>
          </a:bodyPr>
          <a:lstStyle/>
          <a:p>
            <a:r>
              <a:rPr lang="en-US" dirty="0">
                <a:hlinkClick r:id="rId4"/>
              </a:rPr>
              <a:t>https://www.ibm.com/support/knowledgecenter/</a:t>
            </a:r>
            <a:r>
              <a:rPr lang="en-US" dirty="0" err="1">
                <a:hlinkClick r:id="rId4"/>
              </a:rPr>
              <a:t>en</a:t>
            </a:r>
            <a:r>
              <a:rPr lang="en-US" dirty="0">
                <a:hlinkClick r:id="rId4"/>
              </a:rPr>
              <a:t>/SSBS6K_2.1.0.2/</a:t>
            </a:r>
            <a:endParaRPr lang="en-US" dirty="0"/>
          </a:p>
        </p:txBody>
      </p:sp>
      <p:pic>
        <p:nvPicPr>
          <p:cNvPr id="21" name="Picture 20">
            <a:extLst>
              <a:ext uri="{FF2B5EF4-FFF2-40B4-BE49-F238E27FC236}">
                <a16:creationId xmlns="" xmlns:a16="http://schemas.microsoft.com/office/drawing/2014/main" id="{2248110D-1B0C-E743-973F-30D67982F9D9}"/>
              </a:ext>
            </a:extLst>
          </p:cNvPr>
          <p:cNvPicPr>
            <a:picLocks noChangeAspect="1"/>
          </p:cNvPicPr>
          <p:nvPr/>
        </p:nvPicPr>
        <p:blipFill>
          <a:blip r:embed="rId5"/>
          <a:stretch>
            <a:fillRect/>
          </a:stretch>
        </p:blipFill>
        <p:spPr>
          <a:xfrm>
            <a:off x="593922" y="680846"/>
            <a:ext cx="1055769" cy="1027177"/>
          </a:xfrm>
          <a:prstGeom prst="rect">
            <a:avLst/>
          </a:prstGeom>
        </p:spPr>
      </p:pic>
    </p:spTree>
    <p:extLst>
      <p:ext uri="{BB962C8B-B14F-4D97-AF65-F5344CB8AC3E}">
        <p14:creationId xmlns:p14="http://schemas.microsoft.com/office/powerpoint/2010/main" val="101876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35</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a:extLst>
              <a:ext uri="{FF2B5EF4-FFF2-40B4-BE49-F238E27FC236}">
                <a16:creationId xmlns="" xmlns:a16="http://schemas.microsoft.com/office/drawing/2014/main" id="{D899A999-A075-1248-B203-03689C627FC8}"/>
              </a:ext>
            </a:extLst>
          </p:cNvPr>
          <p:cNvSpPr>
            <a:spLocks noGrp="1"/>
          </p:cNvSpPr>
          <p:nvPr>
            <p:ph type="title"/>
          </p:nvPr>
        </p:nvSpPr>
        <p:spPr/>
        <p:txBody>
          <a:bodyPr/>
          <a:lstStyle/>
          <a:p>
            <a:r>
              <a:rPr lang="en-US" dirty="0"/>
              <a:t>Stack Overflow</a:t>
            </a:r>
          </a:p>
        </p:txBody>
      </p:sp>
      <p:pic>
        <p:nvPicPr>
          <p:cNvPr id="7" name="Picture 6">
            <a:extLst>
              <a:ext uri="{FF2B5EF4-FFF2-40B4-BE49-F238E27FC236}">
                <a16:creationId xmlns="" xmlns:a16="http://schemas.microsoft.com/office/drawing/2014/main" id="{6FF7C877-9C92-9742-B0C1-29B9D448DBC7}"/>
              </a:ext>
            </a:extLst>
          </p:cNvPr>
          <p:cNvPicPr>
            <a:picLocks noChangeAspect="1"/>
          </p:cNvPicPr>
          <p:nvPr/>
        </p:nvPicPr>
        <p:blipFill>
          <a:blip r:embed="rId3"/>
          <a:stretch>
            <a:fillRect/>
          </a:stretch>
        </p:blipFill>
        <p:spPr>
          <a:xfrm>
            <a:off x="2112885" y="604492"/>
            <a:ext cx="5397624" cy="3841918"/>
          </a:xfrm>
          <a:prstGeom prst="rect">
            <a:avLst/>
          </a:prstGeom>
        </p:spPr>
      </p:pic>
      <p:sp>
        <p:nvSpPr>
          <p:cNvPr id="8" name="Rectangle 7">
            <a:extLst>
              <a:ext uri="{FF2B5EF4-FFF2-40B4-BE49-F238E27FC236}">
                <a16:creationId xmlns="" xmlns:a16="http://schemas.microsoft.com/office/drawing/2014/main" id="{4A384022-2281-E842-86C9-03DDC0DAC1EB}"/>
              </a:ext>
            </a:extLst>
          </p:cNvPr>
          <p:cNvSpPr/>
          <p:nvPr/>
        </p:nvSpPr>
        <p:spPr>
          <a:xfrm>
            <a:off x="1999695" y="4486404"/>
            <a:ext cx="5624004" cy="300082"/>
          </a:xfrm>
          <a:prstGeom prst="rect">
            <a:avLst/>
          </a:prstGeom>
        </p:spPr>
        <p:txBody>
          <a:bodyPr wrap="square">
            <a:spAutoFit/>
          </a:bodyPr>
          <a:lstStyle/>
          <a:p>
            <a:r>
              <a:rPr lang="en-US" dirty="0">
                <a:hlinkClick r:id="rId4"/>
              </a:rPr>
              <a:t>https://</a:t>
            </a:r>
            <a:r>
              <a:rPr lang="en-US" dirty="0" err="1">
                <a:hlinkClick r:id="rId4"/>
              </a:rPr>
              <a:t>stackoverflow.com</a:t>
            </a:r>
            <a:r>
              <a:rPr lang="en-US" dirty="0">
                <a:hlinkClick r:id="rId4"/>
              </a:rPr>
              <a:t>/questions/tagged/</a:t>
            </a:r>
            <a:r>
              <a:rPr lang="en-US" dirty="0" err="1">
                <a:hlinkClick r:id="rId4"/>
              </a:rPr>
              <a:t>ibm</a:t>
            </a:r>
            <a:r>
              <a:rPr lang="en-US" dirty="0">
                <a:hlinkClick r:id="rId4"/>
              </a:rPr>
              <a:t>-cloud-private</a:t>
            </a:r>
            <a:endParaRPr lang="en-US" dirty="0"/>
          </a:p>
        </p:txBody>
      </p:sp>
      <p:pic>
        <p:nvPicPr>
          <p:cNvPr id="9" name="Picture 8">
            <a:extLst>
              <a:ext uri="{FF2B5EF4-FFF2-40B4-BE49-F238E27FC236}">
                <a16:creationId xmlns="" xmlns:a16="http://schemas.microsoft.com/office/drawing/2014/main" id="{D2CA0852-C730-9142-9276-F60C8BA54A13}"/>
              </a:ext>
            </a:extLst>
          </p:cNvPr>
          <p:cNvPicPr>
            <a:picLocks noChangeAspect="1"/>
          </p:cNvPicPr>
          <p:nvPr/>
        </p:nvPicPr>
        <p:blipFill>
          <a:blip r:embed="rId5"/>
          <a:stretch>
            <a:fillRect/>
          </a:stretch>
        </p:blipFill>
        <p:spPr>
          <a:xfrm>
            <a:off x="640190" y="650595"/>
            <a:ext cx="1061106" cy="1019862"/>
          </a:xfrm>
          <a:prstGeom prst="rect">
            <a:avLst/>
          </a:prstGeom>
        </p:spPr>
      </p:pic>
    </p:spTree>
    <p:extLst>
      <p:ext uri="{BB962C8B-B14F-4D97-AF65-F5344CB8AC3E}">
        <p14:creationId xmlns:p14="http://schemas.microsoft.com/office/powerpoint/2010/main" val="4019138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36</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a:extLst>
              <a:ext uri="{FF2B5EF4-FFF2-40B4-BE49-F238E27FC236}">
                <a16:creationId xmlns="" xmlns:a16="http://schemas.microsoft.com/office/drawing/2014/main" id="{925C0787-0A98-3049-9E91-E2C57195DB39}"/>
              </a:ext>
            </a:extLst>
          </p:cNvPr>
          <p:cNvSpPr>
            <a:spLocks noGrp="1"/>
          </p:cNvSpPr>
          <p:nvPr>
            <p:ph type="title"/>
          </p:nvPr>
        </p:nvSpPr>
        <p:spPr>
          <a:xfrm>
            <a:off x="228600" y="201168"/>
            <a:ext cx="6400800" cy="399723"/>
          </a:xfrm>
        </p:spPr>
        <p:txBody>
          <a:bodyPr/>
          <a:lstStyle/>
          <a:p>
            <a:r>
              <a:rPr lang="en-US" dirty="0" err="1" smtClean="0"/>
              <a:t>KubeTube</a:t>
            </a:r>
            <a:endParaRPr lang="en-US" dirty="0"/>
          </a:p>
        </p:txBody>
      </p:sp>
      <p:pic>
        <p:nvPicPr>
          <p:cNvPr id="11" name="Picture 10">
            <a:extLst>
              <a:ext uri="{FF2B5EF4-FFF2-40B4-BE49-F238E27FC236}">
                <a16:creationId xmlns="" xmlns:a16="http://schemas.microsoft.com/office/drawing/2014/main" id="{D45E6FFC-3B27-1B45-969F-EE465D71239B}"/>
              </a:ext>
            </a:extLst>
          </p:cNvPr>
          <p:cNvPicPr>
            <a:picLocks noChangeAspect="1"/>
          </p:cNvPicPr>
          <p:nvPr/>
        </p:nvPicPr>
        <p:blipFill>
          <a:blip r:embed="rId3"/>
          <a:stretch>
            <a:fillRect/>
          </a:stretch>
        </p:blipFill>
        <p:spPr>
          <a:xfrm>
            <a:off x="348529" y="1066235"/>
            <a:ext cx="6186742" cy="3134892"/>
          </a:xfrm>
          <a:prstGeom prst="rect">
            <a:avLst/>
          </a:prstGeom>
        </p:spPr>
      </p:pic>
      <p:sp>
        <p:nvSpPr>
          <p:cNvPr id="12" name="Rectangle 11">
            <a:extLst>
              <a:ext uri="{FF2B5EF4-FFF2-40B4-BE49-F238E27FC236}">
                <a16:creationId xmlns="" xmlns:a16="http://schemas.microsoft.com/office/drawing/2014/main" id="{B04AACD3-FDA3-4D45-947F-2FDD072FC510}"/>
              </a:ext>
            </a:extLst>
          </p:cNvPr>
          <p:cNvSpPr/>
          <p:nvPr/>
        </p:nvSpPr>
        <p:spPr>
          <a:xfrm>
            <a:off x="2715211" y="4325223"/>
            <a:ext cx="2547492" cy="300082"/>
          </a:xfrm>
          <a:prstGeom prst="rect">
            <a:avLst/>
          </a:prstGeom>
        </p:spPr>
        <p:txBody>
          <a:bodyPr wrap="none">
            <a:spAutoFit/>
          </a:bodyPr>
          <a:lstStyle/>
          <a:p>
            <a:r>
              <a:rPr lang="en-US" dirty="0">
                <a:hlinkClick r:id="rId4"/>
              </a:rPr>
              <a:t>http://169.48.64.254:32321</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220502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37</a:t>
            </a:fld>
            <a:endParaRPr lang="en-US" dirty="0"/>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a:extLst>
              <a:ext uri="{FF2B5EF4-FFF2-40B4-BE49-F238E27FC236}">
                <a16:creationId xmlns="" xmlns:a16="http://schemas.microsoft.com/office/drawing/2014/main" id="{01AF6BF6-E3D9-C64B-B16C-D8689F1BE9DD}"/>
              </a:ext>
            </a:extLst>
          </p:cNvPr>
          <p:cNvSpPr>
            <a:spLocks noGrp="1"/>
          </p:cNvSpPr>
          <p:nvPr>
            <p:ph type="title"/>
          </p:nvPr>
        </p:nvSpPr>
        <p:spPr>
          <a:xfrm>
            <a:off x="228599" y="201168"/>
            <a:ext cx="4709433" cy="321346"/>
          </a:xfrm>
        </p:spPr>
        <p:txBody>
          <a:bodyPr/>
          <a:lstStyle/>
          <a:p>
            <a:r>
              <a:rPr lang="en-US" dirty="0"/>
              <a:t>KubeTube – Featured asciicasts</a:t>
            </a:r>
          </a:p>
        </p:txBody>
      </p:sp>
      <p:pic>
        <p:nvPicPr>
          <p:cNvPr id="7" name="Picture 6">
            <a:extLst>
              <a:ext uri="{FF2B5EF4-FFF2-40B4-BE49-F238E27FC236}">
                <a16:creationId xmlns="" xmlns:a16="http://schemas.microsoft.com/office/drawing/2014/main" id="{914BCA67-A01E-C74C-916C-9C088067CD92}"/>
              </a:ext>
            </a:extLst>
          </p:cNvPr>
          <p:cNvPicPr>
            <a:picLocks noChangeAspect="1"/>
          </p:cNvPicPr>
          <p:nvPr/>
        </p:nvPicPr>
        <p:blipFill>
          <a:blip r:embed="rId3"/>
          <a:stretch>
            <a:fillRect/>
          </a:stretch>
        </p:blipFill>
        <p:spPr>
          <a:xfrm>
            <a:off x="5252177" y="2949003"/>
            <a:ext cx="2854591" cy="1815058"/>
          </a:xfrm>
          <a:prstGeom prst="rect">
            <a:avLst/>
          </a:prstGeom>
        </p:spPr>
      </p:pic>
      <p:sp>
        <p:nvSpPr>
          <p:cNvPr id="8" name="Title 1">
            <a:extLst>
              <a:ext uri="{FF2B5EF4-FFF2-40B4-BE49-F238E27FC236}">
                <a16:creationId xmlns="" xmlns:a16="http://schemas.microsoft.com/office/drawing/2014/main" id="{19A9EFB5-508C-3449-8637-6F654F6DB8FE}"/>
              </a:ext>
            </a:extLst>
          </p:cNvPr>
          <p:cNvSpPr txBox="1">
            <a:spLocks/>
          </p:cNvSpPr>
          <p:nvPr/>
        </p:nvSpPr>
        <p:spPr>
          <a:xfrm>
            <a:off x="4545873" y="947434"/>
            <a:ext cx="4267201" cy="21055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342900" indent="-342900">
              <a:buFont typeface="Arial" panose="020B0604020202020204" pitchFamily="34" charset="0"/>
              <a:buChar char="•"/>
            </a:pPr>
            <a:r>
              <a:rPr lang="en-US" sz="1400" u="sng" dirty="0">
                <a:hlinkClick r:id="rId4"/>
              </a:rPr>
              <a:t>Fixing Helm CLI Tiller Misconfiguration</a:t>
            </a:r>
            <a:endParaRPr lang="en-US" sz="1400" dirty="0"/>
          </a:p>
          <a:p>
            <a:pPr marL="342900" indent="-342900">
              <a:buFont typeface="Arial" panose="020B0604020202020204" pitchFamily="34" charset="0"/>
              <a:buChar char="•"/>
            </a:pPr>
            <a:endParaRPr lang="en-US" sz="1400" u="sng" dirty="0"/>
          </a:p>
          <a:p>
            <a:pPr marL="342900" indent="-342900">
              <a:buFont typeface="Arial" panose="020B0604020202020204" pitchFamily="34" charset="0"/>
              <a:buChar char="•"/>
            </a:pPr>
            <a:r>
              <a:rPr lang="en-US" sz="1400" u="sng" dirty="0">
                <a:hlinkClick r:id="rId5"/>
              </a:rPr>
              <a:t>Setup ICP bx CLI</a:t>
            </a:r>
            <a:endParaRPr lang="en-US" sz="1400" u="sng" dirty="0"/>
          </a:p>
          <a:p>
            <a:pPr marL="342900" indent="-342900">
              <a:buFont typeface="Arial" panose="020B0604020202020204" pitchFamily="34" charset="0"/>
              <a:buChar char="•"/>
            </a:pPr>
            <a:endParaRPr lang="en-US" sz="1400" u="sng" dirty="0"/>
          </a:p>
          <a:p>
            <a:pPr marL="342900" indent="-342900">
              <a:buFont typeface="Arial" panose="020B0604020202020204" pitchFamily="34" charset="0"/>
              <a:buChar char="•"/>
            </a:pPr>
            <a:r>
              <a:rPr lang="en-US" sz="1400" u="sng" dirty="0">
                <a:hlinkClick r:id="rId6"/>
              </a:rPr>
              <a:t>Fixing Helm Cert Exhaustion</a:t>
            </a:r>
            <a:endParaRPr lang="en-US" sz="1400" u="sng" dirty="0"/>
          </a:p>
          <a:p>
            <a:pPr marL="342900" indent="-342900">
              <a:buFont typeface="Arial" panose="020B0604020202020204" pitchFamily="34" charset="0"/>
              <a:buChar char="•"/>
            </a:pPr>
            <a:endParaRPr lang="en-US" sz="1400" u="sng" dirty="0"/>
          </a:p>
          <a:p>
            <a:pPr marL="342900" indent="-342900">
              <a:buFont typeface="Arial" panose="020B0604020202020204" pitchFamily="34" charset="0"/>
              <a:buChar char="•"/>
            </a:pPr>
            <a:r>
              <a:rPr lang="en-US" sz="1400" u="sng" dirty="0">
                <a:hlinkClick r:id="rId7"/>
              </a:rPr>
              <a:t>BASIC: Create Persistent Volume</a:t>
            </a:r>
            <a:endParaRPr lang="en-US" sz="1400" u="sng" dirty="0"/>
          </a:p>
          <a:p>
            <a:pPr marL="342900" indent="-342900">
              <a:buFont typeface="Arial" panose="020B0604020202020204" pitchFamily="34" charset="0"/>
              <a:buChar char="•"/>
            </a:pPr>
            <a:endParaRPr lang="en-US" sz="1400" u="sng" dirty="0"/>
          </a:p>
          <a:p>
            <a:pPr marL="285750" indent="-285750">
              <a:buFont typeface="Arial" panose="020B0604020202020204" pitchFamily="34" charset="0"/>
              <a:buChar char="•"/>
            </a:pPr>
            <a:r>
              <a:rPr lang="en-US" sz="1400" u="sng" dirty="0">
                <a:hlinkClick r:id="rId8"/>
              </a:rPr>
              <a:t> 502-gateway-fix</a:t>
            </a:r>
            <a:endParaRPr lang="en-US" sz="1400" u="sng" dirty="0"/>
          </a:p>
          <a:p>
            <a:endParaRPr lang="en-US" dirty="0"/>
          </a:p>
          <a:p>
            <a:endParaRPr lang="en-US" sz="1400" dirty="0"/>
          </a:p>
        </p:txBody>
      </p:sp>
      <p:sp>
        <p:nvSpPr>
          <p:cNvPr id="9" name="Rectangle 8">
            <a:extLst>
              <a:ext uri="{FF2B5EF4-FFF2-40B4-BE49-F238E27FC236}">
                <a16:creationId xmlns="" xmlns:a16="http://schemas.microsoft.com/office/drawing/2014/main" id="{A07D2FB2-7B6A-1C4D-B77F-8583503719AE}"/>
              </a:ext>
            </a:extLst>
          </p:cNvPr>
          <p:cNvSpPr/>
          <p:nvPr/>
        </p:nvSpPr>
        <p:spPr>
          <a:xfrm>
            <a:off x="228598" y="4463979"/>
            <a:ext cx="3849131" cy="300082"/>
          </a:xfrm>
          <a:prstGeom prst="rect">
            <a:avLst/>
          </a:prstGeom>
        </p:spPr>
        <p:txBody>
          <a:bodyPr wrap="none">
            <a:spAutoFit/>
          </a:bodyPr>
          <a:lstStyle/>
          <a:p>
            <a:r>
              <a:rPr lang="en-US" dirty="0">
                <a:hlinkClick r:id="rId9"/>
              </a:rPr>
              <a:t>http://</a:t>
            </a:r>
            <a:r>
              <a:rPr lang="en-US" dirty="0" smtClean="0">
                <a:hlinkClick r:id="rId9"/>
              </a:rPr>
              <a:t>169.48.64.254:32321/browse/featured</a:t>
            </a:r>
            <a:r>
              <a:rPr lang="en-US" dirty="0" smtClean="0"/>
              <a:t> </a:t>
            </a:r>
            <a:endParaRPr lang="en-US" dirty="0"/>
          </a:p>
        </p:txBody>
      </p:sp>
      <p:pic>
        <p:nvPicPr>
          <p:cNvPr id="10" name="Picture 9">
            <a:extLst>
              <a:ext uri="{FF2B5EF4-FFF2-40B4-BE49-F238E27FC236}">
                <a16:creationId xmlns="" xmlns:a16="http://schemas.microsoft.com/office/drawing/2014/main" id="{996AB8A2-D9C2-9941-8D5D-1CFAD3AD0901}"/>
              </a:ext>
            </a:extLst>
          </p:cNvPr>
          <p:cNvPicPr>
            <a:picLocks noChangeAspect="1"/>
          </p:cNvPicPr>
          <p:nvPr/>
        </p:nvPicPr>
        <p:blipFill>
          <a:blip r:embed="rId10"/>
          <a:stretch>
            <a:fillRect/>
          </a:stretch>
        </p:blipFill>
        <p:spPr>
          <a:xfrm>
            <a:off x="228598" y="639393"/>
            <a:ext cx="4009214" cy="3762167"/>
          </a:xfrm>
          <a:prstGeom prst="rect">
            <a:avLst/>
          </a:prstGeom>
        </p:spPr>
      </p:pic>
      <p:sp>
        <p:nvSpPr>
          <p:cNvPr id="11" name="Title 5">
            <a:extLst>
              <a:ext uri="{FF2B5EF4-FFF2-40B4-BE49-F238E27FC236}">
                <a16:creationId xmlns="" xmlns:a16="http://schemas.microsoft.com/office/drawing/2014/main" id="{F7871072-83FA-984B-A33D-EABCFCBBB6C6}"/>
              </a:ext>
            </a:extLst>
          </p:cNvPr>
          <p:cNvSpPr txBox="1">
            <a:spLocks/>
          </p:cNvSpPr>
          <p:nvPr/>
        </p:nvSpPr>
        <p:spPr>
          <a:xfrm>
            <a:off x="5564777" y="618020"/>
            <a:ext cx="1830242" cy="32941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b="1" dirty="0"/>
              <a:t>Featured asciicasts</a:t>
            </a:r>
          </a:p>
        </p:txBody>
      </p:sp>
    </p:spTree>
    <p:extLst>
      <p:ext uri="{BB962C8B-B14F-4D97-AF65-F5344CB8AC3E}">
        <p14:creationId xmlns:p14="http://schemas.microsoft.com/office/powerpoint/2010/main" val="959295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959358"/>
          </a:xfrm>
        </p:spPr>
        <p:txBody>
          <a:bodyPr/>
          <a:lstStyle/>
          <a:p>
            <a:r>
              <a:rPr lang="en-US" dirty="0"/>
              <a:t>Grafana training</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38</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ext Placeholder 7"/>
          <p:cNvSpPr>
            <a:spLocks noGrp="1"/>
          </p:cNvSpPr>
          <p:nvPr>
            <p:ph type="body" sz="quarter" idx="13"/>
          </p:nvPr>
        </p:nvSpPr>
        <p:spPr>
          <a:xfrm>
            <a:off x="367863" y="696398"/>
            <a:ext cx="8547538" cy="388778"/>
          </a:xfrm>
        </p:spPr>
        <p:txBody>
          <a:bodyPr/>
          <a:lstStyle/>
          <a:p>
            <a:r>
              <a:rPr lang="en-US" sz="1600" dirty="0"/>
              <a:t>Several free or no-cost resources for Kibana training are available.</a:t>
            </a:r>
          </a:p>
        </p:txBody>
      </p:sp>
      <p:sp>
        <p:nvSpPr>
          <p:cNvPr id="11" name="Text Placeholder 7"/>
          <p:cNvSpPr>
            <a:spLocks noGrp="1"/>
          </p:cNvSpPr>
          <p:nvPr>
            <p:ph type="body" sz="quarter" idx="13"/>
          </p:nvPr>
        </p:nvSpPr>
        <p:spPr>
          <a:xfrm>
            <a:off x="2418692" y="1318382"/>
            <a:ext cx="5012885" cy="1906037"/>
          </a:xfrm>
        </p:spPr>
        <p:txBody>
          <a:bodyPr/>
          <a:lstStyle/>
          <a:p>
            <a:r>
              <a:rPr lang="en-US" sz="1100" dirty="0"/>
              <a:t>Grafana Labs Getting Started</a:t>
            </a:r>
          </a:p>
          <a:p>
            <a:r>
              <a:rPr lang="en-US" sz="1100" dirty="0">
                <a:hlinkClick r:id="rId3"/>
              </a:rPr>
              <a:t>http://docs.grafana.org/guides/getting_started/</a:t>
            </a:r>
            <a:endParaRPr lang="en-US" sz="1100" dirty="0"/>
          </a:p>
          <a:p>
            <a:endParaRPr lang="en-US" sz="1100" dirty="0"/>
          </a:p>
          <a:p>
            <a:r>
              <a:rPr lang="en-US" sz="1100" dirty="0"/>
              <a:t>Grafana Screencasts Episode 1 - Building Graphite Queries</a:t>
            </a:r>
          </a:p>
          <a:p>
            <a:r>
              <a:rPr lang="en-US" sz="1100" dirty="0">
                <a:hlinkClick r:id="rId4"/>
              </a:rPr>
              <a:t>https://youtu.be/mgcJPREl3CU</a:t>
            </a:r>
            <a:endParaRPr lang="en-US" sz="1100" dirty="0"/>
          </a:p>
          <a:p>
            <a:endParaRPr lang="en-US" sz="1100" dirty="0"/>
          </a:p>
          <a:p>
            <a:r>
              <a:rPr lang="en-US" sz="1100" dirty="0"/>
              <a:t>Grafana Screencasts Episode 2 - Templated Graphite Queries</a:t>
            </a:r>
          </a:p>
          <a:p>
            <a:r>
              <a:rPr lang="en-US" sz="1100" dirty="0">
                <a:hlinkClick r:id="rId5"/>
              </a:rPr>
              <a:t>https://youtu.be/FhNUrueWwOk</a:t>
            </a:r>
            <a:endParaRPr lang="en-US" sz="1100" dirty="0"/>
          </a:p>
          <a:p>
            <a:endParaRPr lang="en-US" sz="1100" dirty="0"/>
          </a:p>
          <a:p>
            <a:r>
              <a:rPr lang="en-US" sz="1100" dirty="0"/>
              <a:t>Grafana Screencasts Episode 7 - Beginners guide to building dashboards</a:t>
            </a:r>
          </a:p>
          <a:p>
            <a:r>
              <a:rPr lang="en-US" sz="1100" dirty="0">
                <a:hlinkClick r:id="rId6"/>
              </a:rPr>
              <a:t>https://youtu.be/sKNZMtoSHN4</a:t>
            </a:r>
            <a:endParaRPr lang="en-US" sz="1100" dirty="0"/>
          </a:p>
        </p:txBody>
      </p:sp>
      <p:pic>
        <p:nvPicPr>
          <p:cNvPr id="5" name="Picture 4"/>
          <p:cNvPicPr>
            <a:picLocks noChangeAspect="1"/>
          </p:cNvPicPr>
          <p:nvPr/>
        </p:nvPicPr>
        <p:blipFill>
          <a:blip r:embed="rId7"/>
          <a:stretch>
            <a:fillRect/>
          </a:stretch>
        </p:blipFill>
        <p:spPr>
          <a:xfrm>
            <a:off x="367863" y="1333178"/>
            <a:ext cx="1429408" cy="1429408"/>
          </a:xfrm>
          <a:prstGeom prst="rect">
            <a:avLst/>
          </a:prstGeom>
          <a:ln>
            <a:solidFill>
              <a:schemeClr val="bg2">
                <a:lumMod val="75000"/>
              </a:schemeClr>
            </a:solidFill>
          </a:ln>
        </p:spPr>
      </p:pic>
    </p:spTree>
    <p:extLst>
      <p:ext uri="{BB962C8B-B14F-4D97-AF65-F5344CB8AC3E}">
        <p14:creationId xmlns:p14="http://schemas.microsoft.com/office/powerpoint/2010/main" val="1098030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959358"/>
          </a:xfrm>
        </p:spPr>
        <p:txBody>
          <a:bodyPr/>
          <a:lstStyle/>
          <a:p>
            <a:r>
              <a:rPr lang="en-US" dirty="0"/>
              <a:t>Kibana training</a:t>
            </a:r>
          </a:p>
        </p:txBody>
      </p:sp>
      <p:sp>
        <p:nvSpPr>
          <p:cNvPr id="3" name="Slide Number Placeholder 2"/>
          <p:cNvSpPr>
            <a:spLocks noGrp="1"/>
          </p:cNvSpPr>
          <p:nvPr>
            <p:ph type="sldNum" sz="quarter" idx="10"/>
          </p:nvPr>
        </p:nvSpPr>
        <p:spPr/>
        <p:txBody>
          <a:bodyPr/>
          <a:lstStyle/>
          <a:p>
            <a:fld id="{D0BE6F14-FF48-0F4F-A8AA-2E3F25371E4A}" type="slidenum">
              <a:rPr lang="en-US" smtClean="0"/>
              <a:pPr/>
              <a:t>39</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Text Placeholder 7"/>
          <p:cNvSpPr>
            <a:spLocks noGrp="1"/>
          </p:cNvSpPr>
          <p:nvPr>
            <p:ph type="body" sz="quarter" idx="13"/>
          </p:nvPr>
        </p:nvSpPr>
        <p:spPr>
          <a:xfrm>
            <a:off x="367863" y="696398"/>
            <a:ext cx="8547538" cy="388778"/>
          </a:xfrm>
        </p:spPr>
        <p:txBody>
          <a:bodyPr/>
          <a:lstStyle/>
          <a:p>
            <a:r>
              <a:rPr lang="en-US" sz="1600" dirty="0"/>
              <a:t>Several free or no-cost resources for Kibana training are available.</a:t>
            </a:r>
          </a:p>
        </p:txBody>
      </p:sp>
      <p:pic>
        <p:nvPicPr>
          <p:cNvPr id="10" name="Picture 9"/>
          <p:cNvPicPr>
            <a:picLocks noChangeAspect="1"/>
          </p:cNvPicPr>
          <p:nvPr/>
        </p:nvPicPr>
        <p:blipFill>
          <a:blip r:embed="rId3"/>
          <a:stretch>
            <a:fillRect/>
          </a:stretch>
        </p:blipFill>
        <p:spPr>
          <a:xfrm>
            <a:off x="367863" y="1342836"/>
            <a:ext cx="1429408" cy="1577743"/>
          </a:xfrm>
          <a:prstGeom prst="rect">
            <a:avLst/>
          </a:prstGeom>
          <a:ln>
            <a:solidFill>
              <a:schemeClr val="bg1">
                <a:lumMod val="50000"/>
                <a:lumOff val="50000"/>
              </a:schemeClr>
            </a:solidFill>
          </a:ln>
        </p:spPr>
      </p:pic>
      <p:sp>
        <p:nvSpPr>
          <p:cNvPr id="11" name="Text Placeholder 7"/>
          <p:cNvSpPr>
            <a:spLocks noGrp="1"/>
          </p:cNvSpPr>
          <p:nvPr>
            <p:ph type="body" sz="quarter" idx="13"/>
          </p:nvPr>
        </p:nvSpPr>
        <p:spPr>
          <a:xfrm>
            <a:off x="2322787" y="1342836"/>
            <a:ext cx="4306614" cy="2083536"/>
          </a:xfrm>
        </p:spPr>
        <p:txBody>
          <a:bodyPr/>
          <a:lstStyle/>
          <a:p>
            <a:r>
              <a:rPr lang="en-US" sz="1100" dirty="0"/>
              <a:t>Kibana 5 Introduction</a:t>
            </a:r>
          </a:p>
          <a:p>
            <a:r>
              <a:rPr lang="en-US" sz="1100" dirty="0">
                <a:hlinkClick r:id="rId4"/>
              </a:rPr>
              <a:t>https://www.youtube.com/watch?v=mMhnGjp8oOI&amp;t=437s</a:t>
            </a:r>
            <a:endParaRPr lang="en-US" sz="1100" dirty="0"/>
          </a:p>
          <a:p>
            <a:endParaRPr lang="en-US" sz="1100" dirty="0"/>
          </a:p>
          <a:p>
            <a:r>
              <a:rPr lang="en-US" sz="1100" dirty="0"/>
              <a:t>Visual transcript of above Kibana 5 Introduction video</a:t>
            </a:r>
          </a:p>
          <a:p>
            <a:r>
              <a:rPr lang="en-US" sz="1100" dirty="0">
                <a:hlinkClick r:id="rId5"/>
              </a:rPr>
              <a:t>https://www.timroes.de/2016/10/23/kibana5-introduction/</a:t>
            </a:r>
            <a:endParaRPr lang="en-US" sz="1100" dirty="0"/>
          </a:p>
          <a:p>
            <a:endParaRPr lang="en-US" sz="1100" dirty="0"/>
          </a:p>
          <a:p>
            <a:r>
              <a:rPr lang="en-US" sz="1100" dirty="0"/>
              <a:t>Kibana Aggregations Explained</a:t>
            </a:r>
          </a:p>
          <a:p>
            <a:r>
              <a:rPr lang="en-US" sz="1100" dirty="0">
                <a:hlinkClick r:id="rId6"/>
              </a:rPr>
              <a:t>https://</a:t>
            </a:r>
            <a:r>
              <a:rPr lang="en-US" sz="1100" dirty="0" err="1">
                <a:hlinkClick r:id="rId6"/>
              </a:rPr>
              <a:t>www.youtube.com</a:t>
            </a:r>
            <a:r>
              <a:rPr lang="en-US" sz="1100" dirty="0">
                <a:hlinkClick r:id="rId6"/>
              </a:rPr>
              <a:t>/</a:t>
            </a:r>
            <a:r>
              <a:rPr lang="en-US" sz="1100" dirty="0" err="1">
                <a:hlinkClick r:id="rId6"/>
              </a:rPr>
              <a:t>watch?v</a:t>
            </a:r>
            <a:r>
              <a:rPr lang="en-US" sz="1100" dirty="0">
                <a:hlinkClick r:id="rId6"/>
              </a:rPr>
              <a:t>=</a:t>
            </a:r>
            <a:r>
              <a:rPr lang="en-US" sz="1100" dirty="0" err="1">
                <a:hlinkClick r:id="rId6"/>
              </a:rPr>
              <a:t>j-eCKDhj-Os&amp;t</a:t>
            </a:r>
            <a:r>
              <a:rPr lang="en-US" sz="1100" dirty="0">
                <a:hlinkClick r:id="rId6"/>
              </a:rPr>
              <a:t>=43s</a:t>
            </a:r>
            <a:endParaRPr lang="en-US" sz="1100" dirty="0"/>
          </a:p>
          <a:p>
            <a:endParaRPr lang="en-US" sz="1100" dirty="0"/>
          </a:p>
        </p:txBody>
      </p:sp>
      <p:pic>
        <p:nvPicPr>
          <p:cNvPr id="12" name="Picture 11"/>
          <p:cNvPicPr>
            <a:picLocks noChangeAspect="1"/>
          </p:cNvPicPr>
          <p:nvPr/>
        </p:nvPicPr>
        <p:blipFill>
          <a:blip r:embed="rId7"/>
          <a:stretch>
            <a:fillRect/>
          </a:stretch>
        </p:blipFill>
        <p:spPr>
          <a:xfrm>
            <a:off x="5936984" y="3129191"/>
            <a:ext cx="2978416" cy="1697289"/>
          </a:xfrm>
          <a:prstGeom prst="rect">
            <a:avLst/>
          </a:prstGeom>
          <a:ln>
            <a:solidFill>
              <a:schemeClr val="bg1">
                <a:lumMod val="50000"/>
                <a:lumOff val="50000"/>
              </a:schemeClr>
            </a:solidFill>
          </a:ln>
        </p:spPr>
      </p:pic>
      <p:sp>
        <p:nvSpPr>
          <p:cNvPr id="13" name="Text Placeholder 7"/>
          <p:cNvSpPr>
            <a:spLocks noGrp="1"/>
          </p:cNvSpPr>
          <p:nvPr>
            <p:ph type="body" sz="quarter" idx="13"/>
          </p:nvPr>
        </p:nvSpPr>
        <p:spPr>
          <a:xfrm>
            <a:off x="367863" y="3679140"/>
            <a:ext cx="5209189" cy="1071989"/>
          </a:xfrm>
        </p:spPr>
        <p:txBody>
          <a:bodyPr/>
          <a:lstStyle/>
          <a:p>
            <a:r>
              <a:rPr lang="en-US" sz="1600" dirty="0"/>
              <a:t>Something as simple a understanding the categories and types of log aggregations can have a major impact in using Kibana visualizations.</a:t>
            </a:r>
          </a:p>
        </p:txBody>
      </p:sp>
    </p:spTree>
    <p:extLst>
      <p:ext uri="{BB962C8B-B14F-4D97-AF65-F5344CB8AC3E}">
        <p14:creationId xmlns:p14="http://schemas.microsoft.com/office/powerpoint/2010/main" val="1906488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Default dashboard in IBM Cloud Private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5508168" y="1240825"/>
            <a:ext cx="3265715" cy="1197574"/>
          </a:xfrm>
        </p:spPr>
        <p:txBody>
          <a:bodyPr/>
          <a:lstStyle/>
          <a:p>
            <a:r>
              <a:rPr lang="en-US"/>
              <a:t>System Overview</a:t>
            </a:r>
            <a:endParaRPr lang="en-US" dirty="0"/>
          </a:p>
          <a:p>
            <a:pPr marL="342900" indent="-342900">
              <a:buFont typeface="+mj-lt"/>
              <a:buAutoNum type="arabicPeriod"/>
            </a:pPr>
            <a:endParaRPr lang="en-US" dirty="0"/>
          </a:p>
          <a:p>
            <a:pPr marL="342900" indent="-342900">
              <a:buFont typeface="+mj-lt"/>
              <a:buAutoNum type="arabicPeriod"/>
            </a:pPr>
            <a:r>
              <a:rPr lang="en-US" dirty="0"/>
              <a:t>Nodes</a:t>
            </a:r>
          </a:p>
          <a:p>
            <a:pPr marL="342900" indent="-342900">
              <a:buFont typeface="+mj-lt"/>
              <a:buAutoNum type="arabicPeriod"/>
            </a:pPr>
            <a:r>
              <a:rPr lang="en-US" dirty="0"/>
              <a:t>Shared Storage</a:t>
            </a:r>
          </a:p>
          <a:p>
            <a:pPr marL="342900" indent="-342900">
              <a:buFont typeface="+mj-lt"/>
              <a:buAutoNum type="arabicPeriod"/>
            </a:pPr>
            <a:r>
              <a:rPr lang="en-US" dirty="0"/>
              <a:t>Deployments</a:t>
            </a:r>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 Placeholder 5"/>
          <p:cNvSpPr>
            <a:spLocks noGrp="1"/>
          </p:cNvSpPr>
          <p:nvPr>
            <p:ph type="body" sz="quarter" idx="13"/>
          </p:nvPr>
        </p:nvSpPr>
        <p:spPr>
          <a:xfrm>
            <a:off x="5508168" y="2920718"/>
            <a:ext cx="3265715" cy="1197574"/>
          </a:xfrm>
        </p:spPr>
        <p:txBody>
          <a:bodyPr/>
          <a:lstStyle/>
          <a:p>
            <a:r>
              <a:rPr lang="en-US" dirty="0"/>
              <a:t>Resource Overview</a:t>
            </a:r>
          </a:p>
          <a:p>
            <a:pPr marL="342900" indent="-342900">
              <a:buFont typeface="+mj-lt"/>
              <a:buAutoNum type="arabicPeriod"/>
            </a:pPr>
            <a:endParaRPr lang="en-US" dirty="0"/>
          </a:p>
          <a:p>
            <a:pPr marL="342900" indent="-342900">
              <a:buFont typeface="+mj-lt"/>
              <a:buAutoNum type="arabicPeriod"/>
            </a:pPr>
            <a:r>
              <a:rPr lang="en-US" dirty="0"/>
              <a:t>CPU</a:t>
            </a:r>
          </a:p>
          <a:p>
            <a:pPr marL="342900" indent="-342900">
              <a:buFont typeface="+mj-lt"/>
              <a:buAutoNum type="arabicPeriod"/>
            </a:pPr>
            <a:r>
              <a:rPr lang="en-US" dirty="0"/>
              <a:t>Memory</a:t>
            </a:r>
          </a:p>
          <a:p>
            <a:pPr marL="342900" indent="-342900">
              <a:buFont typeface="+mj-lt"/>
              <a:buAutoNum type="arabicPeriod"/>
            </a:pPr>
            <a:r>
              <a:rPr lang="en-US" dirty="0"/>
              <a:t>GPU</a:t>
            </a:r>
          </a:p>
          <a:p>
            <a:pPr marL="342900" indent="-342900">
              <a:buFont typeface="+mj-lt"/>
              <a:buAutoNum type="arabicPeriod"/>
            </a:pPr>
            <a:endParaRPr lang="en-US" dirty="0"/>
          </a:p>
          <a:p>
            <a:pPr marL="342900" indent="-342900">
              <a:buFont typeface="+mj-lt"/>
              <a:buAutoNum type="arabicPeriod"/>
            </a:pPr>
            <a:endParaRPr lang="en-US" dirty="0"/>
          </a:p>
        </p:txBody>
      </p:sp>
      <p:pic>
        <p:nvPicPr>
          <p:cNvPr id="10" name="Picture 9"/>
          <p:cNvPicPr>
            <a:picLocks noChangeAspect="1"/>
          </p:cNvPicPr>
          <p:nvPr/>
        </p:nvPicPr>
        <p:blipFill>
          <a:blip r:embed="rId2"/>
          <a:stretch>
            <a:fillRect/>
          </a:stretch>
        </p:blipFill>
        <p:spPr>
          <a:xfrm>
            <a:off x="228599" y="1027354"/>
            <a:ext cx="5026511" cy="3446234"/>
          </a:xfrm>
          <a:prstGeom prst="rect">
            <a:avLst/>
          </a:prstGeom>
        </p:spPr>
      </p:pic>
    </p:spTree>
    <p:extLst>
      <p:ext uri="{BB962C8B-B14F-4D97-AF65-F5344CB8AC3E}">
        <p14:creationId xmlns:p14="http://schemas.microsoft.com/office/powerpoint/2010/main" val="1558161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959358"/>
          </a:xfrm>
        </p:spPr>
        <p:txBody>
          <a:bodyPr/>
          <a:lstStyle/>
          <a:p>
            <a:r>
              <a:rPr lang="en-US" dirty="0"/>
              <a:t>developerWorks Recipes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40</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5" name="Text Placeholder 4"/>
          <p:cNvSpPr>
            <a:spLocks noGrp="1"/>
          </p:cNvSpPr>
          <p:nvPr>
            <p:ph type="body" sz="quarter" idx="13"/>
          </p:nvPr>
        </p:nvSpPr>
        <p:spPr>
          <a:xfrm>
            <a:off x="3201418" y="1304573"/>
            <a:ext cx="4527938" cy="579146"/>
          </a:xfrm>
        </p:spPr>
        <p:txBody>
          <a:bodyPr/>
          <a:lstStyle/>
          <a:p>
            <a:r>
              <a:rPr lang="en-US" sz="1800" dirty="0"/>
              <a:t>IBM developerWorks Recipes contains over 75 articles regarding IBM Cloud Private</a:t>
            </a:r>
          </a:p>
        </p:txBody>
      </p:sp>
      <p:pic>
        <p:nvPicPr>
          <p:cNvPr id="8" name="Picture 7"/>
          <p:cNvPicPr>
            <a:picLocks noChangeAspect="1"/>
          </p:cNvPicPr>
          <p:nvPr/>
        </p:nvPicPr>
        <p:blipFill>
          <a:blip r:embed="rId3"/>
          <a:stretch>
            <a:fillRect/>
          </a:stretch>
        </p:blipFill>
        <p:spPr>
          <a:xfrm>
            <a:off x="437907" y="1292264"/>
            <a:ext cx="2147638" cy="1268506"/>
          </a:xfrm>
          <a:prstGeom prst="rect">
            <a:avLst/>
          </a:prstGeom>
          <a:ln>
            <a:solidFill>
              <a:schemeClr val="bg1">
                <a:lumMod val="50000"/>
                <a:lumOff val="50000"/>
              </a:schemeClr>
            </a:solidFill>
          </a:ln>
        </p:spPr>
      </p:pic>
      <p:sp>
        <p:nvSpPr>
          <p:cNvPr id="12" name="Rectangle 11"/>
          <p:cNvSpPr/>
          <p:nvPr/>
        </p:nvSpPr>
        <p:spPr>
          <a:xfrm>
            <a:off x="25581" y="947245"/>
            <a:ext cx="2972289" cy="300082"/>
          </a:xfrm>
          <a:prstGeom prst="rect">
            <a:avLst/>
          </a:prstGeom>
        </p:spPr>
        <p:txBody>
          <a:bodyPr wrap="none">
            <a:spAutoFit/>
          </a:bodyPr>
          <a:lstStyle/>
          <a:p>
            <a:r>
              <a:rPr lang="en-US" dirty="0">
                <a:hlinkClick r:id="rId4"/>
              </a:rPr>
              <a:t>https://developer.ibm.com/recipes/</a:t>
            </a:r>
            <a:endParaRPr lang="en-US" dirty="0"/>
          </a:p>
        </p:txBody>
      </p:sp>
      <p:sp>
        <p:nvSpPr>
          <p:cNvPr id="13" name="Rectangle 12"/>
          <p:cNvSpPr/>
          <p:nvPr/>
        </p:nvSpPr>
        <p:spPr>
          <a:xfrm>
            <a:off x="2628227" y="4471699"/>
            <a:ext cx="6442842" cy="246221"/>
          </a:xfrm>
          <a:prstGeom prst="rect">
            <a:avLst/>
          </a:prstGeom>
        </p:spPr>
        <p:txBody>
          <a:bodyPr wrap="square">
            <a:spAutoFit/>
          </a:bodyPr>
          <a:lstStyle/>
          <a:p>
            <a:r>
              <a:rPr lang="en-US" sz="1000" dirty="0">
                <a:solidFill>
                  <a:schemeClr val="bg1">
                    <a:lumMod val="50000"/>
                    <a:lumOff val="50000"/>
                  </a:schemeClr>
                </a:solidFill>
                <a:hlinkClick r:id="rId5"/>
              </a:rPr>
              <a:t>https://developer.ibm.com/recipes/tutorials/setting-up-system-alerts-in-an-</a:t>
            </a:r>
            <a:r>
              <a:rPr lang="en-US" sz="1000" dirty="0" err="1">
                <a:solidFill>
                  <a:schemeClr val="bg1">
                    <a:lumMod val="50000"/>
                    <a:lumOff val="50000"/>
                  </a:schemeClr>
                </a:solidFill>
                <a:hlinkClick r:id="rId5"/>
              </a:rPr>
              <a:t>ibm</a:t>
            </a:r>
            <a:r>
              <a:rPr lang="en-US" sz="1000" dirty="0">
                <a:solidFill>
                  <a:schemeClr val="bg1">
                    <a:lumMod val="50000"/>
                    <a:lumOff val="50000"/>
                  </a:schemeClr>
                </a:solidFill>
                <a:hlinkClick r:id="rId5"/>
              </a:rPr>
              <a:t>-cloud-private-environment/</a:t>
            </a:r>
            <a:endParaRPr lang="en-US" sz="1000" dirty="0">
              <a:solidFill>
                <a:schemeClr val="bg1">
                  <a:lumMod val="50000"/>
                  <a:lumOff val="50000"/>
                </a:schemeClr>
              </a:solidFill>
            </a:endParaRPr>
          </a:p>
        </p:txBody>
      </p:sp>
      <p:grpSp>
        <p:nvGrpSpPr>
          <p:cNvPr id="7" name="Group 6"/>
          <p:cNvGrpSpPr/>
          <p:nvPr/>
        </p:nvGrpSpPr>
        <p:grpSpPr>
          <a:xfrm>
            <a:off x="5363562" y="2082298"/>
            <a:ext cx="3551838" cy="2280841"/>
            <a:chOff x="3794234" y="1634211"/>
            <a:chExt cx="4072152" cy="2675326"/>
          </a:xfrm>
        </p:grpSpPr>
        <p:pic>
          <p:nvPicPr>
            <p:cNvPr id="11" name="Picture 10"/>
            <p:cNvPicPr>
              <a:picLocks noChangeAspect="1"/>
            </p:cNvPicPr>
            <p:nvPr/>
          </p:nvPicPr>
          <p:blipFill>
            <a:blip r:embed="rId6"/>
            <a:stretch>
              <a:fillRect/>
            </a:stretch>
          </p:blipFill>
          <p:spPr>
            <a:xfrm>
              <a:off x="3794234" y="1634211"/>
              <a:ext cx="4072152" cy="2675326"/>
            </a:xfrm>
            <a:prstGeom prst="rect">
              <a:avLst/>
            </a:prstGeom>
            <a:ln>
              <a:solidFill>
                <a:schemeClr val="bg1">
                  <a:lumMod val="50000"/>
                  <a:lumOff val="50000"/>
                </a:schemeClr>
              </a:solidFill>
            </a:ln>
          </p:spPr>
        </p:pic>
        <p:pic>
          <p:nvPicPr>
            <p:cNvPr id="6" name="Picture 5"/>
            <p:cNvPicPr>
              <a:picLocks noChangeAspect="1"/>
            </p:cNvPicPr>
            <p:nvPr/>
          </p:nvPicPr>
          <p:blipFill>
            <a:blip r:embed="rId7"/>
            <a:stretch>
              <a:fillRect/>
            </a:stretch>
          </p:blipFill>
          <p:spPr>
            <a:xfrm>
              <a:off x="4090736" y="2376443"/>
              <a:ext cx="1955561" cy="241427"/>
            </a:xfrm>
            <a:prstGeom prst="rect">
              <a:avLst/>
            </a:prstGeom>
          </p:spPr>
        </p:pic>
      </p:grpSp>
      <p:pic>
        <p:nvPicPr>
          <p:cNvPr id="9" name="Picture 8">
            <a:extLst>
              <a:ext uri="{FF2B5EF4-FFF2-40B4-BE49-F238E27FC236}">
                <a16:creationId xmlns="" xmlns:a16="http://schemas.microsoft.com/office/drawing/2014/main" id="{3F1C7D56-D99B-0146-8265-0D60F146A044}"/>
              </a:ext>
            </a:extLst>
          </p:cNvPr>
          <p:cNvPicPr>
            <a:picLocks noChangeAspect="1"/>
          </p:cNvPicPr>
          <p:nvPr/>
        </p:nvPicPr>
        <p:blipFill>
          <a:blip r:embed="rId8"/>
          <a:stretch>
            <a:fillRect/>
          </a:stretch>
        </p:blipFill>
        <p:spPr>
          <a:xfrm>
            <a:off x="437906" y="2690338"/>
            <a:ext cx="3798823" cy="632062"/>
          </a:xfrm>
          <a:prstGeom prst="rect">
            <a:avLst/>
          </a:prstGeom>
        </p:spPr>
      </p:pic>
      <p:pic>
        <p:nvPicPr>
          <p:cNvPr id="20" name="Picture 19">
            <a:extLst>
              <a:ext uri="{FF2B5EF4-FFF2-40B4-BE49-F238E27FC236}">
                <a16:creationId xmlns="" xmlns:a16="http://schemas.microsoft.com/office/drawing/2014/main" id="{A59B4CED-7A39-6849-953F-7313D9813E48}"/>
              </a:ext>
            </a:extLst>
          </p:cNvPr>
          <p:cNvPicPr>
            <a:picLocks noChangeAspect="1"/>
          </p:cNvPicPr>
          <p:nvPr/>
        </p:nvPicPr>
        <p:blipFill>
          <a:blip r:embed="rId9"/>
          <a:stretch>
            <a:fillRect/>
          </a:stretch>
        </p:blipFill>
        <p:spPr>
          <a:xfrm>
            <a:off x="708625" y="3863129"/>
            <a:ext cx="3528105" cy="470414"/>
          </a:xfrm>
          <a:prstGeom prst="rect">
            <a:avLst/>
          </a:prstGeom>
        </p:spPr>
      </p:pic>
      <p:pic>
        <p:nvPicPr>
          <p:cNvPr id="21" name="Picture 20">
            <a:extLst>
              <a:ext uri="{FF2B5EF4-FFF2-40B4-BE49-F238E27FC236}">
                <a16:creationId xmlns="" xmlns:a16="http://schemas.microsoft.com/office/drawing/2014/main" id="{D52499C0-1757-7D47-975B-C4D8E061C28B}"/>
              </a:ext>
            </a:extLst>
          </p:cNvPr>
          <p:cNvPicPr>
            <a:picLocks noChangeAspect="1"/>
          </p:cNvPicPr>
          <p:nvPr/>
        </p:nvPicPr>
        <p:blipFill>
          <a:blip r:embed="rId10"/>
          <a:stretch>
            <a:fillRect/>
          </a:stretch>
        </p:blipFill>
        <p:spPr>
          <a:xfrm>
            <a:off x="7729356" y="158819"/>
            <a:ext cx="1058953" cy="1058953"/>
          </a:xfrm>
          <a:prstGeom prst="rect">
            <a:avLst/>
          </a:prstGeom>
        </p:spPr>
      </p:pic>
      <p:pic>
        <p:nvPicPr>
          <p:cNvPr id="22" name="Picture 21">
            <a:extLst>
              <a:ext uri="{FF2B5EF4-FFF2-40B4-BE49-F238E27FC236}">
                <a16:creationId xmlns="" xmlns:a16="http://schemas.microsoft.com/office/drawing/2014/main" id="{071321B0-EEFA-E14F-B5F3-702E27B2EBBB}"/>
              </a:ext>
            </a:extLst>
          </p:cNvPr>
          <p:cNvPicPr>
            <a:picLocks noChangeAspect="1"/>
          </p:cNvPicPr>
          <p:nvPr/>
        </p:nvPicPr>
        <p:blipFill>
          <a:blip r:embed="rId11"/>
          <a:stretch>
            <a:fillRect/>
          </a:stretch>
        </p:blipFill>
        <p:spPr>
          <a:xfrm>
            <a:off x="612259" y="3382628"/>
            <a:ext cx="3624471" cy="416850"/>
          </a:xfrm>
          <a:prstGeom prst="rect">
            <a:avLst/>
          </a:prstGeom>
        </p:spPr>
      </p:pic>
    </p:spTree>
    <p:extLst>
      <p:ext uri="{BB962C8B-B14F-4D97-AF65-F5344CB8AC3E}">
        <p14:creationId xmlns:p14="http://schemas.microsoft.com/office/powerpoint/2010/main" val="339851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41</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a:extLst>
              <a:ext uri="{FF2B5EF4-FFF2-40B4-BE49-F238E27FC236}">
                <a16:creationId xmlns="" xmlns:a16="http://schemas.microsoft.com/office/drawing/2014/main" id="{A5CCA399-923A-774C-8F09-24638ADD89E3}"/>
              </a:ext>
            </a:extLst>
          </p:cNvPr>
          <p:cNvSpPr>
            <a:spLocks noGrp="1"/>
          </p:cNvSpPr>
          <p:nvPr>
            <p:ph type="title"/>
          </p:nvPr>
        </p:nvSpPr>
        <p:spPr>
          <a:xfrm>
            <a:off x="228600" y="201168"/>
            <a:ext cx="4114800" cy="384758"/>
          </a:xfrm>
        </p:spPr>
        <p:txBody>
          <a:bodyPr/>
          <a:lstStyle/>
          <a:p>
            <a:r>
              <a:rPr lang="en-US" dirty="0"/>
              <a:t>Medium articles</a:t>
            </a:r>
          </a:p>
        </p:txBody>
      </p:sp>
      <p:pic>
        <p:nvPicPr>
          <p:cNvPr id="7" name="Picture 6">
            <a:extLst>
              <a:ext uri="{FF2B5EF4-FFF2-40B4-BE49-F238E27FC236}">
                <a16:creationId xmlns="" xmlns:a16="http://schemas.microsoft.com/office/drawing/2014/main" id="{47AC62D8-38F1-2E4B-A83B-A8B7AE6A6116}"/>
              </a:ext>
            </a:extLst>
          </p:cNvPr>
          <p:cNvPicPr>
            <a:picLocks noChangeAspect="1"/>
          </p:cNvPicPr>
          <p:nvPr/>
        </p:nvPicPr>
        <p:blipFill>
          <a:blip r:embed="rId3"/>
          <a:stretch>
            <a:fillRect/>
          </a:stretch>
        </p:blipFill>
        <p:spPr>
          <a:xfrm>
            <a:off x="2117850" y="693069"/>
            <a:ext cx="5224098" cy="3580561"/>
          </a:xfrm>
          <a:prstGeom prst="rect">
            <a:avLst/>
          </a:prstGeom>
        </p:spPr>
      </p:pic>
      <p:sp>
        <p:nvSpPr>
          <p:cNvPr id="8" name="Rectangle 7">
            <a:extLst>
              <a:ext uri="{FF2B5EF4-FFF2-40B4-BE49-F238E27FC236}">
                <a16:creationId xmlns="" xmlns:a16="http://schemas.microsoft.com/office/drawing/2014/main" id="{46AD23C5-906F-4148-A8F7-00A3F5EEC1ED}"/>
              </a:ext>
            </a:extLst>
          </p:cNvPr>
          <p:cNvSpPr/>
          <p:nvPr/>
        </p:nvSpPr>
        <p:spPr>
          <a:xfrm>
            <a:off x="2015429" y="4297645"/>
            <a:ext cx="2648482" cy="300082"/>
          </a:xfrm>
          <a:prstGeom prst="rect">
            <a:avLst/>
          </a:prstGeom>
        </p:spPr>
        <p:txBody>
          <a:bodyPr wrap="none">
            <a:spAutoFit/>
          </a:bodyPr>
          <a:lstStyle/>
          <a:p>
            <a:r>
              <a:rPr lang="en-US" dirty="0">
                <a:hlinkClick r:id="rId4"/>
              </a:rPr>
              <a:t>https://</a:t>
            </a:r>
            <a:r>
              <a:rPr lang="en-US" dirty="0" err="1">
                <a:hlinkClick r:id="rId4"/>
              </a:rPr>
              <a:t>medium.com</a:t>
            </a:r>
            <a:r>
              <a:rPr lang="en-US" dirty="0">
                <a:hlinkClick r:id="rId4"/>
              </a:rPr>
              <a:t>/</a:t>
            </a:r>
            <a:r>
              <a:rPr lang="en-US" dirty="0" err="1">
                <a:hlinkClick r:id="rId4"/>
              </a:rPr>
              <a:t>ibm</a:t>
            </a:r>
            <a:r>
              <a:rPr lang="en-US" dirty="0">
                <a:hlinkClick r:id="rId4"/>
              </a:rPr>
              <a:t>-cloud</a:t>
            </a:r>
            <a:endParaRPr lang="en-US" dirty="0"/>
          </a:p>
        </p:txBody>
      </p:sp>
      <p:pic>
        <p:nvPicPr>
          <p:cNvPr id="9" name="Picture 8">
            <a:extLst>
              <a:ext uri="{FF2B5EF4-FFF2-40B4-BE49-F238E27FC236}">
                <a16:creationId xmlns="" xmlns:a16="http://schemas.microsoft.com/office/drawing/2014/main" id="{8ED62668-3A5B-AE43-9D0A-0A460EB2A5B9}"/>
              </a:ext>
            </a:extLst>
          </p:cNvPr>
          <p:cNvPicPr>
            <a:picLocks noChangeAspect="1"/>
          </p:cNvPicPr>
          <p:nvPr/>
        </p:nvPicPr>
        <p:blipFill>
          <a:blip r:embed="rId5"/>
          <a:stretch>
            <a:fillRect/>
          </a:stretch>
        </p:blipFill>
        <p:spPr>
          <a:xfrm>
            <a:off x="618110" y="693069"/>
            <a:ext cx="984447" cy="984447"/>
          </a:xfrm>
          <a:prstGeom prst="rect">
            <a:avLst/>
          </a:prstGeom>
        </p:spPr>
      </p:pic>
    </p:spTree>
    <p:extLst>
      <p:ext uri="{BB962C8B-B14F-4D97-AF65-F5344CB8AC3E}">
        <p14:creationId xmlns:p14="http://schemas.microsoft.com/office/powerpoint/2010/main" val="2244908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42</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itle 5">
            <a:extLst>
              <a:ext uri="{FF2B5EF4-FFF2-40B4-BE49-F238E27FC236}">
                <a16:creationId xmlns="" xmlns:a16="http://schemas.microsoft.com/office/drawing/2014/main" id="{853055F6-7914-BB4E-A4A3-D1AFA59DDDBA}"/>
              </a:ext>
            </a:extLst>
          </p:cNvPr>
          <p:cNvSpPr>
            <a:spLocks noGrp="1"/>
          </p:cNvSpPr>
          <p:nvPr>
            <p:ph type="title"/>
          </p:nvPr>
        </p:nvSpPr>
        <p:spPr>
          <a:xfrm>
            <a:off x="228600" y="201168"/>
            <a:ext cx="4114800" cy="411391"/>
          </a:xfrm>
        </p:spPr>
        <p:txBody>
          <a:bodyPr/>
          <a:lstStyle/>
          <a:p>
            <a:r>
              <a:rPr lang="en-US" dirty="0"/>
              <a:t>Kubernetes documentation</a:t>
            </a:r>
          </a:p>
        </p:txBody>
      </p:sp>
      <p:pic>
        <p:nvPicPr>
          <p:cNvPr id="7" name="Picture 6">
            <a:extLst>
              <a:ext uri="{FF2B5EF4-FFF2-40B4-BE49-F238E27FC236}">
                <a16:creationId xmlns="" xmlns:a16="http://schemas.microsoft.com/office/drawing/2014/main" id="{8272143C-55F8-1746-8B20-659873EA9861}"/>
              </a:ext>
            </a:extLst>
          </p:cNvPr>
          <p:cNvPicPr>
            <a:picLocks noChangeAspect="1"/>
          </p:cNvPicPr>
          <p:nvPr/>
        </p:nvPicPr>
        <p:blipFill>
          <a:blip r:embed="rId3"/>
          <a:stretch>
            <a:fillRect/>
          </a:stretch>
        </p:blipFill>
        <p:spPr>
          <a:xfrm>
            <a:off x="2121031" y="612559"/>
            <a:ext cx="5504155" cy="3772511"/>
          </a:xfrm>
          <a:prstGeom prst="rect">
            <a:avLst/>
          </a:prstGeom>
        </p:spPr>
      </p:pic>
      <p:sp>
        <p:nvSpPr>
          <p:cNvPr id="8" name="Rectangle 7">
            <a:extLst>
              <a:ext uri="{FF2B5EF4-FFF2-40B4-BE49-F238E27FC236}">
                <a16:creationId xmlns="" xmlns:a16="http://schemas.microsoft.com/office/drawing/2014/main" id="{B42AA252-962E-D847-A3BE-94E24D687B51}"/>
              </a:ext>
            </a:extLst>
          </p:cNvPr>
          <p:cNvSpPr/>
          <p:nvPr/>
        </p:nvSpPr>
        <p:spPr>
          <a:xfrm>
            <a:off x="1828800" y="4399142"/>
            <a:ext cx="7679185" cy="300082"/>
          </a:xfrm>
          <a:prstGeom prst="rect">
            <a:avLst/>
          </a:prstGeom>
        </p:spPr>
        <p:txBody>
          <a:bodyPr wrap="square">
            <a:spAutoFit/>
          </a:bodyPr>
          <a:lstStyle/>
          <a:p>
            <a:r>
              <a:rPr lang="en-US" dirty="0">
                <a:hlinkClick r:id="rId4"/>
              </a:rPr>
              <a:t>https://</a:t>
            </a:r>
            <a:r>
              <a:rPr lang="en-US" dirty="0" err="1">
                <a:hlinkClick r:id="rId4"/>
              </a:rPr>
              <a:t>kubernetes.io</a:t>
            </a:r>
            <a:r>
              <a:rPr lang="en-US" dirty="0">
                <a:hlinkClick r:id="rId4"/>
              </a:rPr>
              <a:t>/docs/home/?path=</a:t>
            </a:r>
            <a:r>
              <a:rPr lang="en-US" dirty="0" err="1">
                <a:hlinkClick r:id="rId4"/>
              </a:rPr>
              <a:t>users&amp;persona</a:t>
            </a:r>
            <a:r>
              <a:rPr lang="en-US" dirty="0">
                <a:hlinkClick r:id="rId4"/>
              </a:rPr>
              <a:t>=</a:t>
            </a:r>
            <a:r>
              <a:rPr lang="en-US" dirty="0" err="1">
                <a:hlinkClick r:id="rId4"/>
              </a:rPr>
              <a:t>app-developer&amp;level</a:t>
            </a:r>
            <a:r>
              <a:rPr lang="en-US" dirty="0">
                <a:hlinkClick r:id="rId4"/>
              </a:rPr>
              <a:t>=foundational</a:t>
            </a:r>
            <a:endParaRPr lang="en-US" dirty="0"/>
          </a:p>
        </p:txBody>
      </p:sp>
      <p:pic>
        <p:nvPicPr>
          <p:cNvPr id="9" name="Picture 8">
            <a:extLst>
              <a:ext uri="{FF2B5EF4-FFF2-40B4-BE49-F238E27FC236}">
                <a16:creationId xmlns="" xmlns:a16="http://schemas.microsoft.com/office/drawing/2014/main" id="{72169A83-6C59-5E4A-A76E-1AA1CE94F199}"/>
              </a:ext>
            </a:extLst>
          </p:cNvPr>
          <p:cNvPicPr>
            <a:picLocks noChangeAspect="1"/>
          </p:cNvPicPr>
          <p:nvPr/>
        </p:nvPicPr>
        <p:blipFill>
          <a:blip r:embed="rId5"/>
          <a:stretch>
            <a:fillRect/>
          </a:stretch>
        </p:blipFill>
        <p:spPr>
          <a:xfrm>
            <a:off x="561549" y="612559"/>
            <a:ext cx="1066002" cy="1065412"/>
          </a:xfrm>
          <a:prstGeom prst="rect">
            <a:avLst/>
          </a:prstGeom>
        </p:spPr>
      </p:pic>
    </p:spTree>
    <p:extLst>
      <p:ext uri="{BB962C8B-B14F-4D97-AF65-F5344CB8AC3E}">
        <p14:creationId xmlns:p14="http://schemas.microsoft.com/office/powerpoint/2010/main" val="3526734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13742" cy="443078"/>
          </a:xfrm>
        </p:spPr>
        <p:txBody>
          <a:bodyPr/>
          <a:lstStyle/>
          <a:p>
            <a:r>
              <a:rPr lang="en-US" dirty="0"/>
              <a:t>IBM Cloud Private Center of Competency (CoC) provided tools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43</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8" name="Rectangle 7"/>
          <p:cNvSpPr/>
          <p:nvPr/>
        </p:nvSpPr>
        <p:spPr>
          <a:xfrm>
            <a:off x="2015479" y="1387279"/>
            <a:ext cx="7029222" cy="276999"/>
          </a:xfrm>
          <a:prstGeom prst="rect">
            <a:avLst/>
          </a:prstGeom>
        </p:spPr>
        <p:txBody>
          <a:bodyPr wrap="square">
            <a:spAutoFit/>
          </a:bodyPr>
          <a:lstStyle/>
          <a:p>
            <a:r>
              <a:rPr lang="en-US" sz="1200" dirty="0">
                <a:hlinkClick r:id="rId3"/>
              </a:rPr>
              <a:t>https://github.ibm.com/gpacker/icp-ezsetup/blob/master/icp2101-singleVMsetupUbuntu.md</a:t>
            </a:r>
            <a:endParaRPr lang="en-US" sz="1200" dirty="0"/>
          </a:p>
        </p:txBody>
      </p:sp>
      <p:sp>
        <p:nvSpPr>
          <p:cNvPr id="9" name="Rectangle 8"/>
          <p:cNvSpPr/>
          <p:nvPr/>
        </p:nvSpPr>
        <p:spPr>
          <a:xfrm>
            <a:off x="2015479" y="3638210"/>
            <a:ext cx="6106700" cy="300082"/>
          </a:xfrm>
          <a:prstGeom prst="rect">
            <a:avLst/>
          </a:prstGeom>
        </p:spPr>
        <p:txBody>
          <a:bodyPr wrap="square">
            <a:spAutoFit/>
          </a:bodyPr>
          <a:lstStyle/>
          <a:p>
            <a:r>
              <a:rPr lang="en-US" dirty="0">
                <a:hlinkClick r:id="rId4"/>
              </a:rPr>
              <a:t>https://github.com/daveweilert/</a:t>
            </a:r>
            <a:r>
              <a:rPr lang="en-US" dirty="0" err="1">
                <a:hlinkClick r:id="rId4"/>
              </a:rPr>
              <a:t>vpk</a:t>
            </a:r>
            <a:endParaRPr lang="en-US" dirty="0"/>
          </a:p>
        </p:txBody>
      </p:sp>
      <p:sp>
        <p:nvSpPr>
          <p:cNvPr id="13" name="Rectangle 12"/>
          <p:cNvSpPr/>
          <p:nvPr/>
        </p:nvSpPr>
        <p:spPr>
          <a:xfrm>
            <a:off x="1979002" y="2376116"/>
            <a:ext cx="6089319" cy="300082"/>
          </a:xfrm>
          <a:prstGeom prst="rect">
            <a:avLst/>
          </a:prstGeom>
        </p:spPr>
        <p:txBody>
          <a:bodyPr wrap="square">
            <a:spAutoFit/>
          </a:bodyPr>
          <a:lstStyle/>
          <a:p>
            <a:r>
              <a:rPr lang="en-US" dirty="0">
                <a:hlinkClick r:id="rId5"/>
              </a:rPr>
              <a:t>https://github.com/</a:t>
            </a:r>
            <a:r>
              <a:rPr lang="en-US" dirty="0" err="1">
                <a:hlinkClick r:id="rId5"/>
              </a:rPr>
              <a:t>jconallen</a:t>
            </a:r>
            <a:r>
              <a:rPr lang="en-US" dirty="0">
                <a:hlinkClick r:id="rId5"/>
              </a:rPr>
              <a:t>/</a:t>
            </a:r>
            <a:r>
              <a:rPr lang="en-US" dirty="0" err="1">
                <a:hlinkClick r:id="rId5"/>
              </a:rPr>
              <a:t>kubetoy</a:t>
            </a:r>
            <a:endParaRPr lang="en-US" dirty="0"/>
          </a:p>
        </p:txBody>
      </p:sp>
      <p:pic>
        <p:nvPicPr>
          <p:cNvPr id="6" name="Picture 5">
            <a:extLst>
              <a:ext uri="{FF2B5EF4-FFF2-40B4-BE49-F238E27FC236}">
                <a16:creationId xmlns="" xmlns:a16="http://schemas.microsoft.com/office/drawing/2014/main" id="{A3F2C77D-AFC9-7C44-9244-8195804699D2}"/>
              </a:ext>
            </a:extLst>
          </p:cNvPr>
          <p:cNvPicPr>
            <a:picLocks noChangeAspect="1"/>
          </p:cNvPicPr>
          <p:nvPr/>
        </p:nvPicPr>
        <p:blipFill>
          <a:blip r:embed="rId6"/>
          <a:stretch>
            <a:fillRect/>
          </a:stretch>
        </p:blipFill>
        <p:spPr>
          <a:xfrm>
            <a:off x="777282" y="2155312"/>
            <a:ext cx="868638" cy="370619"/>
          </a:xfrm>
          <a:prstGeom prst="rect">
            <a:avLst/>
          </a:prstGeom>
        </p:spPr>
      </p:pic>
      <p:sp>
        <p:nvSpPr>
          <p:cNvPr id="25" name="Text Placeholder 4">
            <a:extLst>
              <a:ext uri="{FF2B5EF4-FFF2-40B4-BE49-F238E27FC236}">
                <a16:creationId xmlns="" xmlns:a16="http://schemas.microsoft.com/office/drawing/2014/main" id="{61D20F13-1CA6-AA4D-88CB-1331C57F39B1}"/>
              </a:ext>
            </a:extLst>
          </p:cNvPr>
          <p:cNvSpPr txBox="1">
            <a:spLocks/>
          </p:cNvSpPr>
          <p:nvPr/>
        </p:nvSpPr>
        <p:spPr>
          <a:xfrm>
            <a:off x="2073522" y="2155312"/>
            <a:ext cx="6971179" cy="235291"/>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An easy to use and deploy app to help test and understand Kubernetes</a:t>
            </a:r>
          </a:p>
        </p:txBody>
      </p:sp>
      <p:sp>
        <p:nvSpPr>
          <p:cNvPr id="26" name="Text Placeholder 4">
            <a:extLst>
              <a:ext uri="{FF2B5EF4-FFF2-40B4-BE49-F238E27FC236}">
                <a16:creationId xmlns="" xmlns:a16="http://schemas.microsoft.com/office/drawing/2014/main" id="{E52F08C2-3D6F-784B-AD3D-E9BD19E6833C}"/>
              </a:ext>
            </a:extLst>
          </p:cNvPr>
          <p:cNvSpPr txBox="1">
            <a:spLocks/>
          </p:cNvSpPr>
          <p:nvPr/>
        </p:nvSpPr>
        <p:spPr>
          <a:xfrm>
            <a:off x="2073521" y="1162690"/>
            <a:ext cx="6420029" cy="235291"/>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Instructions to deploy IBM Cloud Private CE in a single virtual machine.</a:t>
            </a:r>
          </a:p>
        </p:txBody>
      </p:sp>
      <p:pic>
        <p:nvPicPr>
          <p:cNvPr id="20" name="Picture 19">
            <a:extLst>
              <a:ext uri="{FF2B5EF4-FFF2-40B4-BE49-F238E27FC236}">
                <a16:creationId xmlns="" xmlns:a16="http://schemas.microsoft.com/office/drawing/2014/main" id="{049ADE46-C91B-6B4F-88A9-B8B71E190541}"/>
              </a:ext>
            </a:extLst>
          </p:cNvPr>
          <p:cNvPicPr>
            <a:picLocks noChangeAspect="1"/>
          </p:cNvPicPr>
          <p:nvPr/>
        </p:nvPicPr>
        <p:blipFill>
          <a:blip r:embed="rId7"/>
          <a:stretch>
            <a:fillRect/>
          </a:stretch>
        </p:blipFill>
        <p:spPr>
          <a:xfrm>
            <a:off x="777240" y="2977749"/>
            <a:ext cx="868680" cy="1698464"/>
          </a:xfrm>
          <a:prstGeom prst="rect">
            <a:avLst/>
          </a:prstGeom>
        </p:spPr>
      </p:pic>
      <p:sp>
        <p:nvSpPr>
          <p:cNvPr id="29" name="Text Placeholder 4">
            <a:extLst>
              <a:ext uri="{FF2B5EF4-FFF2-40B4-BE49-F238E27FC236}">
                <a16:creationId xmlns="" xmlns:a16="http://schemas.microsoft.com/office/drawing/2014/main" id="{DB7831BF-4589-ED4B-81D2-29507BE44BAE}"/>
              </a:ext>
            </a:extLst>
          </p:cNvPr>
          <p:cNvSpPr txBox="1">
            <a:spLocks/>
          </p:cNvSpPr>
          <p:nvPr/>
        </p:nvSpPr>
        <p:spPr>
          <a:xfrm>
            <a:off x="2088762" y="3398222"/>
            <a:ext cx="6209417" cy="235291"/>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Visual parsed Kubernetes (VpK) definitions</a:t>
            </a:r>
          </a:p>
          <a:p>
            <a:endParaRPr lang="en-US" dirty="0"/>
          </a:p>
        </p:txBody>
      </p:sp>
      <p:pic>
        <p:nvPicPr>
          <p:cNvPr id="21" name="Picture 20">
            <a:extLst>
              <a:ext uri="{FF2B5EF4-FFF2-40B4-BE49-F238E27FC236}">
                <a16:creationId xmlns="" xmlns:a16="http://schemas.microsoft.com/office/drawing/2014/main" id="{031162D1-623B-5D44-8E40-92F31CBECE5D}"/>
              </a:ext>
            </a:extLst>
          </p:cNvPr>
          <p:cNvPicPr>
            <a:picLocks noChangeAspect="1"/>
          </p:cNvPicPr>
          <p:nvPr/>
        </p:nvPicPr>
        <p:blipFill>
          <a:blip r:embed="rId8"/>
          <a:stretch>
            <a:fillRect/>
          </a:stretch>
        </p:blipFill>
        <p:spPr>
          <a:xfrm>
            <a:off x="837802" y="1079919"/>
            <a:ext cx="747556" cy="747556"/>
          </a:xfrm>
          <a:prstGeom prst="rect">
            <a:avLst/>
          </a:prstGeom>
        </p:spPr>
      </p:pic>
    </p:spTree>
    <p:extLst>
      <p:ext uri="{BB962C8B-B14F-4D97-AF65-F5344CB8AC3E}">
        <p14:creationId xmlns:p14="http://schemas.microsoft.com/office/powerpoint/2010/main" val="33583509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959358"/>
          </a:xfrm>
        </p:spPr>
        <p:txBody>
          <a:bodyPr/>
          <a:lstStyle/>
          <a:p>
            <a:r>
              <a:rPr lang="en-US" dirty="0"/>
              <a:t>Safari Online Books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44</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12" name="Rectangle 11"/>
          <p:cNvSpPr/>
          <p:nvPr/>
        </p:nvSpPr>
        <p:spPr>
          <a:xfrm>
            <a:off x="176167" y="4377575"/>
            <a:ext cx="2303836" cy="246221"/>
          </a:xfrm>
          <a:prstGeom prst="rect">
            <a:avLst/>
          </a:prstGeom>
        </p:spPr>
        <p:txBody>
          <a:bodyPr wrap="none">
            <a:spAutoFit/>
          </a:bodyPr>
          <a:lstStyle/>
          <a:p>
            <a:r>
              <a:rPr lang="en-US" sz="1000" dirty="0">
                <a:hlinkClick r:id="rId3"/>
              </a:rPr>
              <a:t>https://www.safaribooksonline.com/</a:t>
            </a:r>
            <a:endParaRPr lang="en-US" sz="1000" dirty="0"/>
          </a:p>
        </p:txBody>
      </p:sp>
      <p:sp>
        <p:nvSpPr>
          <p:cNvPr id="20" name="Text Placeholder 4"/>
          <p:cNvSpPr>
            <a:spLocks noGrp="1"/>
          </p:cNvSpPr>
          <p:nvPr>
            <p:ph type="body" sz="quarter" idx="13"/>
          </p:nvPr>
        </p:nvSpPr>
        <p:spPr>
          <a:xfrm>
            <a:off x="5803897" y="1115549"/>
            <a:ext cx="3057042" cy="2712532"/>
          </a:xfrm>
        </p:spPr>
        <p:txBody>
          <a:bodyPr/>
          <a:lstStyle/>
          <a:p>
            <a:r>
              <a:rPr lang="en-US" dirty="0"/>
              <a:t>IBM employees are provided access to Safari Online Books.</a:t>
            </a:r>
          </a:p>
          <a:p>
            <a:endParaRPr lang="en-US" dirty="0"/>
          </a:p>
          <a:p>
            <a:r>
              <a:rPr lang="en-US" dirty="0"/>
              <a:t>Using your IBM email as your sign in will route authentication through the IBM authentication service.</a:t>
            </a:r>
          </a:p>
        </p:txBody>
      </p:sp>
      <p:grpSp>
        <p:nvGrpSpPr>
          <p:cNvPr id="6" name="Group 5"/>
          <p:cNvGrpSpPr/>
          <p:nvPr/>
        </p:nvGrpSpPr>
        <p:grpSpPr>
          <a:xfrm>
            <a:off x="228600" y="942893"/>
            <a:ext cx="4909088" cy="3363420"/>
            <a:chOff x="228600" y="942893"/>
            <a:chExt cx="4909088" cy="3363420"/>
          </a:xfrm>
        </p:grpSpPr>
        <p:pic>
          <p:nvPicPr>
            <p:cNvPr id="7" name="Picture 6"/>
            <p:cNvPicPr>
              <a:picLocks noChangeAspect="1"/>
            </p:cNvPicPr>
            <p:nvPr/>
          </p:nvPicPr>
          <p:blipFill>
            <a:blip r:embed="rId4"/>
            <a:stretch>
              <a:fillRect/>
            </a:stretch>
          </p:blipFill>
          <p:spPr>
            <a:xfrm>
              <a:off x="228600" y="942893"/>
              <a:ext cx="4909088" cy="3363420"/>
            </a:xfrm>
            <a:prstGeom prst="rect">
              <a:avLst/>
            </a:prstGeom>
            <a:ln>
              <a:solidFill>
                <a:schemeClr val="bg1">
                  <a:lumMod val="50000"/>
                  <a:lumOff val="50000"/>
                </a:schemeClr>
              </a:solidFill>
            </a:ln>
          </p:spPr>
        </p:pic>
        <p:pic>
          <p:nvPicPr>
            <p:cNvPr id="5" name="Picture 4"/>
            <p:cNvPicPr>
              <a:picLocks noChangeAspect="1"/>
            </p:cNvPicPr>
            <p:nvPr/>
          </p:nvPicPr>
          <p:blipFill>
            <a:blip r:embed="rId5"/>
            <a:stretch>
              <a:fillRect/>
            </a:stretch>
          </p:blipFill>
          <p:spPr>
            <a:xfrm>
              <a:off x="2755322" y="2082338"/>
              <a:ext cx="648739" cy="76587"/>
            </a:xfrm>
            <a:prstGeom prst="rect">
              <a:avLst/>
            </a:prstGeom>
          </p:spPr>
        </p:pic>
      </p:grpSp>
    </p:spTree>
    <p:extLst>
      <p:ext uri="{BB962C8B-B14F-4D97-AF65-F5344CB8AC3E}">
        <p14:creationId xmlns:p14="http://schemas.microsoft.com/office/powerpoint/2010/main" val="1337612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04" y="2179258"/>
            <a:ext cx="4114800" cy="381000"/>
          </a:xfrm>
        </p:spPr>
        <p:txBody>
          <a:bodyPr/>
          <a:lstStyle/>
          <a:p>
            <a:r>
              <a:rPr lang="en-US" dirty="0"/>
              <a:t>Questions?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45</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Tree>
    <p:extLst>
      <p:ext uri="{BB962C8B-B14F-4D97-AF65-F5344CB8AC3E}">
        <p14:creationId xmlns:p14="http://schemas.microsoft.com/office/powerpoint/2010/main" val="2017369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7768525" cy="1418405"/>
          </a:xfrm>
        </p:spPr>
        <p:txBody>
          <a:bodyPr/>
          <a:lstStyle/>
          <a:p>
            <a:r>
              <a:rPr lang="en-US" sz="7200" dirty="0">
                <a:solidFill>
                  <a:srgbClr val="2270F5"/>
                </a:solidFill>
              </a:rPr>
              <a:t>Thank you</a:t>
            </a:r>
          </a:p>
        </p:txBody>
      </p:sp>
      <p:sp>
        <p:nvSpPr>
          <p:cNvPr id="5" name="Footer Placeholder 3"/>
          <p:cNvSpPr>
            <a:spLocks noGrp="1"/>
          </p:cNvSpPr>
          <p:nvPr>
            <p:ph type="ftr" sz="quarter" idx="11"/>
          </p:nvPr>
        </p:nvSpPr>
        <p:spPr>
          <a:xfrm>
            <a:off x="228600" y="4826480"/>
            <a:ext cx="6400800" cy="137160"/>
          </a:xfrm>
        </p:spPr>
        <p:txBody>
          <a:bodyPr/>
          <a:lstStyle/>
          <a:p>
            <a:r>
              <a:rPr lang="de-DE" dirty="0"/>
              <a:t>IBM Cloud / © 2018 IBM Corporation</a:t>
            </a:r>
            <a:endParaRPr lang="en-US" dirty="0"/>
          </a:p>
        </p:txBody>
      </p:sp>
      <p:sp>
        <p:nvSpPr>
          <p:cNvPr id="4" name="Content Placeholder 3"/>
          <p:cNvSpPr>
            <a:spLocks noGrp="1"/>
          </p:cNvSpPr>
          <p:nvPr>
            <p:ph idx="1"/>
          </p:nvPr>
        </p:nvSpPr>
        <p:spPr/>
        <p:txBody>
          <a:bodyPr/>
          <a:lstStyle/>
          <a:p>
            <a:r>
              <a:rPr lang="en-US" dirty="0" smtClean="0"/>
              <a:t> </a:t>
            </a:r>
            <a:endParaRPr lang="en-US" dirty="0"/>
          </a:p>
        </p:txBody>
      </p:sp>
    </p:spTree>
    <p:extLst>
      <p:ext uri="{BB962C8B-B14F-4D97-AF65-F5344CB8AC3E}">
        <p14:creationId xmlns:p14="http://schemas.microsoft.com/office/powerpoint/2010/main" val="1476547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Workload dashboard in IBM Cloud Private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5</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5797296" y="1240824"/>
            <a:ext cx="2976587" cy="3200545"/>
          </a:xfrm>
        </p:spPr>
        <p:txBody>
          <a:bodyPr/>
          <a:lstStyle/>
          <a:p>
            <a:r>
              <a:rPr lang="en-US" dirty="0"/>
              <a:t>Workload </a:t>
            </a:r>
            <a:r>
              <a:rPr lang="mr-IN" dirty="0"/>
              <a:t>–</a:t>
            </a:r>
            <a:r>
              <a:rPr lang="en-US" dirty="0"/>
              <a:t> Deployments</a:t>
            </a:r>
          </a:p>
          <a:p>
            <a:endParaRPr lang="en-US" dirty="0"/>
          </a:p>
          <a:p>
            <a:r>
              <a:rPr lang="en-US" dirty="0"/>
              <a:t>Status of deployments is available to help understand current the number of instances as compared to the desired.  Four states are reported:</a:t>
            </a:r>
          </a:p>
          <a:p>
            <a:endParaRPr lang="en-US" dirty="0"/>
          </a:p>
          <a:p>
            <a:pPr marL="342900" indent="-342900">
              <a:buFont typeface="+mj-lt"/>
              <a:buAutoNum type="arabicPeriod"/>
            </a:pPr>
            <a:r>
              <a:rPr lang="en-US" dirty="0"/>
              <a:t>Desired</a:t>
            </a:r>
          </a:p>
          <a:p>
            <a:pPr marL="342900" indent="-342900">
              <a:buFont typeface="+mj-lt"/>
              <a:buAutoNum type="arabicPeriod"/>
            </a:pPr>
            <a:r>
              <a:rPr lang="en-US" dirty="0"/>
              <a:t>Current</a:t>
            </a:r>
          </a:p>
          <a:p>
            <a:pPr marL="342900" indent="-342900">
              <a:buFont typeface="+mj-lt"/>
              <a:buAutoNum type="arabicPeriod"/>
            </a:pPr>
            <a:r>
              <a:rPr lang="en-US" dirty="0"/>
              <a:t>Ready</a:t>
            </a:r>
          </a:p>
          <a:p>
            <a:pPr marL="342900" indent="-342900">
              <a:buFont typeface="+mj-lt"/>
              <a:buAutoNum type="arabicPeriod"/>
            </a:pPr>
            <a:r>
              <a:rPr lang="en-US" dirty="0"/>
              <a:t>Available</a:t>
            </a:r>
          </a:p>
        </p:txBody>
      </p:sp>
      <p:pic>
        <p:nvPicPr>
          <p:cNvPr id="1030" name="Picture 6" descr="C:\Users\IBM_AD~1\AppData\Local\Temp\SNAGHTML1ed863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64" y="1164265"/>
            <a:ext cx="5404144" cy="327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0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470167"/>
          </a:xfrm>
        </p:spPr>
        <p:txBody>
          <a:bodyPr/>
          <a:lstStyle/>
          <a:p>
            <a:r>
              <a:rPr lang="en-US" dirty="0"/>
              <a:t>Metering dashboard in IBM Cloud Private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6559498" y="1240824"/>
            <a:ext cx="2214385" cy="3200545"/>
          </a:xfrm>
        </p:spPr>
        <p:txBody>
          <a:bodyPr/>
          <a:lstStyle/>
          <a:p>
            <a:pPr fontAlgn="base"/>
            <a:r>
              <a:rPr lang="en-US" dirty="0"/>
              <a:t>The metering service is automatically installed as part of the IBM Cloud Private environment.</a:t>
            </a:r>
          </a:p>
          <a:p>
            <a:pPr fontAlgn="base"/>
            <a:endParaRPr lang="en-US" dirty="0"/>
          </a:p>
          <a:p>
            <a:pPr fontAlgn="base"/>
            <a:r>
              <a:rPr lang="en-US" dirty="0"/>
              <a:t>Use the metering service to view and download detailed usage metrics for applications and cluster.</a:t>
            </a:r>
          </a:p>
          <a:p>
            <a:pPr fontAlgn="base"/>
            <a:endParaRPr lang="en-US" dirty="0"/>
          </a:p>
          <a:p>
            <a:pPr fontAlgn="base"/>
            <a:endParaRPr lang="en-US" dirty="0"/>
          </a:p>
        </p:txBody>
      </p:sp>
      <p:pic>
        <p:nvPicPr>
          <p:cNvPr id="9" name="Picture 8">
            <a:extLst>
              <a:ext uri="{FF2B5EF4-FFF2-40B4-BE49-F238E27FC236}">
                <a16:creationId xmlns="" xmlns:a16="http://schemas.microsoft.com/office/drawing/2014/main" id="{F21E3E86-7D12-E744-841D-C15D29B5F4FC}"/>
              </a:ext>
            </a:extLst>
          </p:cNvPr>
          <p:cNvPicPr>
            <a:picLocks noChangeAspect="1"/>
          </p:cNvPicPr>
          <p:nvPr/>
        </p:nvPicPr>
        <p:blipFill>
          <a:blip r:embed="rId3"/>
          <a:stretch>
            <a:fillRect/>
          </a:stretch>
        </p:blipFill>
        <p:spPr>
          <a:xfrm>
            <a:off x="228600" y="615567"/>
            <a:ext cx="3276600" cy="368300"/>
          </a:xfrm>
          <a:prstGeom prst="rect">
            <a:avLst/>
          </a:prstGeom>
        </p:spPr>
      </p:pic>
      <p:pic>
        <p:nvPicPr>
          <p:cNvPr id="2050" name="Picture 2" descr="C:\Users\IBM_AD~1\AppData\Local\Temp\SNAGHTML1ede29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99" y="1146976"/>
            <a:ext cx="5671969" cy="36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84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470167"/>
          </a:xfrm>
        </p:spPr>
        <p:txBody>
          <a:bodyPr/>
          <a:lstStyle/>
          <a:p>
            <a:r>
              <a:rPr lang="en-US" dirty="0"/>
              <a:t>Metering – export data to spread sheet</a:t>
            </a:r>
          </a:p>
        </p:txBody>
      </p:sp>
      <p:sp>
        <p:nvSpPr>
          <p:cNvPr id="3" name="Slide Number Placeholder 2"/>
          <p:cNvSpPr>
            <a:spLocks noGrp="1"/>
          </p:cNvSpPr>
          <p:nvPr>
            <p:ph type="sldNum" sz="quarter" idx="10"/>
          </p:nvPr>
        </p:nvSpPr>
        <p:spPr/>
        <p:txBody>
          <a:bodyPr/>
          <a:lstStyle/>
          <a:p>
            <a:fld id="{D0BE6F14-FF48-0F4F-A8AA-2E3F25371E4A}" type="slidenum">
              <a:rPr lang="en-US" smtClean="0"/>
              <a:pPr/>
              <a:t>7</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414202" y="578267"/>
            <a:ext cx="8338877" cy="623487"/>
          </a:xfrm>
        </p:spPr>
        <p:txBody>
          <a:bodyPr/>
          <a:lstStyle/>
          <a:p>
            <a:pPr fontAlgn="base"/>
            <a:r>
              <a:rPr lang="en-US" dirty="0"/>
              <a:t>Use the metering service to view and download detailed usage metrics for applications and cluster.</a:t>
            </a:r>
          </a:p>
          <a:p>
            <a:pPr fontAlgn="base"/>
            <a:endParaRPr lang="en-US" sz="1200" dirty="0" smtClean="0">
              <a:hlinkClick r:id="rId3"/>
            </a:endParaRPr>
          </a:p>
          <a:p>
            <a:pPr fontAlgn="base"/>
            <a:r>
              <a:rPr lang="en-US" sz="1200" dirty="0" smtClean="0">
                <a:hlinkClick r:id="rId3"/>
              </a:rPr>
              <a:t>https</a:t>
            </a:r>
            <a:r>
              <a:rPr lang="en-US" sz="1200" dirty="0">
                <a:hlinkClick r:id="rId3"/>
              </a:rPr>
              <a:t>://</a:t>
            </a:r>
            <a:r>
              <a:rPr lang="en-US" sz="1200" dirty="0" smtClean="0">
                <a:hlinkClick r:id="rId3"/>
              </a:rPr>
              <a:t>www.ibm.com/support/knowledgecenter/en/SSBS6K_2.1.0.3/manage_metrics/metering_service.html</a:t>
            </a:r>
            <a:r>
              <a:rPr lang="en-US" sz="1200" dirty="0" smtClean="0"/>
              <a:t> </a:t>
            </a:r>
            <a:endParaRPr lang="en-US" sz="1200" dirty="0"/>
          </a:p>
        </p:txBody>
      </p:sp>
      <p:sp>
        <p:nvSpPr>
          <p:cNvPr id="11" name="Text Placeholder 5">
            <a:extLst>
              <a:ext uri="{FF2B5EF4-FFF2-40B4-BE49-F238E27FC236}">
                <a16:creationId xmlns="" xmlns:a16="http://schemas.microsoft.com/office/drawing/2014/main" id="{B72EC5EC-651A-9445-A5D2-90CF8FF94169}"/>
              </a:ext>
            </a:extLst>
          </p:cNvPr>
          <p:cNvSpPr txBox="1">
            <a:spLocks/>
          </p:cNvSpPr>
          <p:nvPr/>
        </p:nvSpPr>
        <p:spPr>
          <a:xfrm>
            <a:off x="2898101" y="4785451"/>
            <a:ext cx="3845599" cy="306232"/>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base"/>
            <a:r>
              <a:rPr lang="en-US" sz="1000" dirty="0"/>
              <a:t>https://&lt;</a:t>
            </a:r>
            <a:r>
              <a:rPr lang="en-US" sz="1000" dirty="0" err="1"/>
              <a:t>masterNode</a:t>
            </a:r>
            <a:r>
              <a:rPr lang="en-US" sz="1000" dirty="0"/>
              <a:t>&gt;:8443/metering/secure/c2c/reporter</a:t>
            </a:r>
          </a:p>
        </p:txBody>
      </p:sp>
      <p:pic>
        <p:nvPicPr>
          <p:cNvPr id="3074" name="Picture 2" descr="C:\Users\IBM_AD~1\AppData\Local\Temp\SNAGHTML1ee900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202" y="1316087"/>
            <a:ext cx="7740094" cy="355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225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Alerts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8</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7" name="Text Placeholder 5"/>
          <p:cNvSpPr>
            <a:spLocks noGrp="1"/>
          </p:cNvSpPr>
          <p:nvPr>
            <p:ph type="body" sz="quarter" idx="13"/>
          </p:nvPr>
        </p:nvSpPr>
        <p:spPr>
          <a:xfrm>
            <a:off x="5508168" y="1240824"/>
            <a:ext cx="3265715" cy="3200545"/>
          </a:xfrm>
        </p:spPr>
        <p:txBody>
          <a:bodyPr/>
          <a:lstStyle/>
          <a:p>
            <a:r>
              <a:rPr lang="en-US" dirty="0"/>
              <a:t>Configure Prometheus alerts to provide timely information.  </a:t>
            </a:r>
          </a:p>
          <a:p>
            <a:endParaRPr lang="en-US" dirty="0"/>
          </a:p>
          <a:p>
            <a:r>
              <a:rPr lang="en-US" dirty="0"/>
              <a:t>These alerts can be integrated with external alert service providers, such as Slack or </a:t>
            </a:r>
            <a:r>
              <a:rPr lang="en-US" dirty="0" err="1"/>
              <a:t>PagerDuty</a:t>
            </a:r>
            <a:r>
              <a:rPr lang="en-US" dirty="0"/>
              <a:t> for IBM Cloud Private.</a:t>
            </a:r>
          </a:p>
        </p:txBody>
      </p:sp>
      <p:pic>
        <p:nvPicPr>
          <p:cNvPr id="11" name="Picture 10"/>
          <p:cNvPicPr>
            <a:picLocks noChangeAspect="1"/>
          </p:cNvPicPr>
          <p:nvPr/>
        </p:nvPicPr>
        <p:blipFill>
          <a:blip r:embed="rId3"/>
          <a:stretch>
            <a:fillRect/>
          </a:stretch>
        </p:blipFill>
        <p:spPr>
          <a:xfrm>
            <a:off x="5339293" y="2895600"/>
            <a:ext cx="3337907" cy="1999460"/>
          </a:xfrm>
          <a:prstGeom prst="rect">
            <a:avLst/>
          </a:prstGeom>
        </p:spPr>
      </p:pic>
      <p:pic>
        <p:nvPicPr>
          <p:cNvPr id="13" name="Picture 12"/>
          <p:cNvPicPr>
            <a:picLocks noChangeAspect="1"/>
          </p:cNvPicPr>
          <p:nvPr/>
        </p:nvPicPr>
        <p:blipFill>
          <a:blip r:embed="rId4"/>
          <a:stretch>
            <a:fillRect/>
          </a:stretch>
        </p:blipFill>
        <p:spPr>
          <a:xfrm>
            <a:off x="1008836" y="3880521"/>
            <a:ext cx="3268601" cy="858315"/>
          </a:xfrm>
          <a:prstGeom prst="rect">
            <a:avLst/>
          </a:prstGeom>
          <a:solidFill>
            <a:schemeClr val="bg2"/>
          </a:solidFill>
        </p:spPr>
      </p:pic>
      <p:pic>
        <p:nvPicPr>
          <p:cNvPr id="14" name="Picture 13"/>
          <p:cNvPicPr>
            <a:picLocks noChangeAspect="1"/>
          </p:cNvPicPr>
          <p:nvPr/>
        </p:nvPicPr>
        <p:blipFill>
          <a:blip r:embed="rId5"/>
          <a:stretch>
            <a:fillRect/>
          </a:stretch>
        </p:blipFill>
        <p:spPr>
          <a:xfrm>
            <a:off x="228601" y="822187"/>
            <a:ext cx="4623098" cy="2769310"/>
          </a:xfrm>
          <a:prstGeom prst="rect">
            <a:avLst/>
          </a:prstGeom>
        </p:spPr>
      </p:pic>
      <p:sp>
        <p:nvSpPr>
          <p:cNvPr id="15" name="Text Placeholder 5"/>
          <p:cNvSpPr>
            <a:spLocks noGrp="1"/>
          </p:cNvSpPr>
          <p:nvPr>
            <p:ph type="body" sz="quarter" idx="13"/>
          </p:nvPr>
        </p:nvSpPr>
        <p:spPr>
          <a:xfrm>
            <a:off x="7597027" y="4441370"/>
            <a:ext cx="1080173" cy="453690"/>
          </a:xfrm>
        </p:spPr>
        <p:txBody>
          <a:bodyPr/>
          <a:lstStyle/>
          <a:p>
            <a:r>
              <a:rPr lang="en-US" dirty="0"/>
              <a:t>Prometheus</a:t>
            </a:r>
          </a:p>
          <a:p>
            <a:r>
              <a:rPr lang="en-US" dirty="0"/>
              <a:t>console</a:t>
            </a:r>
          </a:p>
        </p:txBody>
      </p:sp>
      <p:sp>
        <p:nvSpPr>
          <p:cNvPr id="16" name="Text Placeholder 5"/>
          <p:cNvSpPr>
            <a:spLocks noGrp="1"/>
          </p:cNvSpPr>
          <p:nvPr>
            <p:ph type="body" sz="quarter" idx="13"/>
          </p:nvPr>
        </p:nvSpPr>
        <p:spPr>
          <a:xfrm>
            <a:off x="3349470" y="4516570"/>
            <a:ext cx="1080173" cy="222266"/>
          </a:xfrm>
        </p:spPr>
        <p:txBody>
          <a:bodyPr/>
          <a:lstStyle/>
          <a:p>
            <a:r>
              <a:rPr lang="en-US"/>
              <a:t>Slack Alert</a:t>
            </a:r>
            <a:endParaRPr lang="en-US" dirty="0"/>
          </a:p>
        </p:txBody>
      </p:sp>
      <p:sp>
        <p:nvSpPr>
          <p:cNvPr id="17" name="Text Placeholder 5"/>
          <p:cNvSpPr>
            <a:spLocks noGrp="1"/>
          </p:cNvSpPr>
          <p:nvPr>
            <p:ph type="body" sz="quarter" idx="13"/>
          </p:nvPr>
        </p:nvSpPr>
        <p:spPr>
          <a:xfrm>
            <a:off x="2819273" y="2624603"/>
            <a:ext cx="1537138" cy="608383"/>
          </a:xfrm>
        </p:spPr>
        <p:txBody>
          <a:bodyPr/>
          <a:lstStyle/>
          <a:p>
            <a:r>
              <a:rPr lang="en-US" dirty="0"/>
              <a:t>IBM Cloud Private</a:t>
            </a:r>
          </a:p>
          <a:p>
            <a:r>
              <a:rPr lang="en-US" dirty="0"/>
              <a:t>Alertmanager</a:t>
            </a:r>
          </a:p>
        </p:txBody>
      </p:sp>
      <p:sp>
        <p:nvSpPr>
          <p:cNvPr id="5" name="Rectangle 4"/>
          <p:cNvSpPr/>
          <p:nvPr/>
        </p:nvSpPr>
        <p:spPr>
          <a:xfrm>
            <a:off x="1302870" y="4005968"/>
            <a:ext cx="324473" cy="105843"/>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79648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6629400" cy="959358"/>
          </a:xfrm>
        </p:spPr>
        <p:txBody>
          <a:bodyPr/>
          <a:lstStyle/>
          <a:p>
            <a:r>
              <a:rPr lang="en-US" dirty="0"/>
              <a:t>Available Grafana dashboards in </a:t>
            </a:r>
            <a:br>
              <a:rPr lang="en-US" dirty="0"/>
            </a:br>
            <a:r>
              <a:rPr lang="en-US" dirty="0"/>
              <a:t>IBM Cloud Private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9</a:t>
            </a:fld>
            <a:endParaRPr lang="en-US"/>
          </a:p>
        </p:txBody>
      </p:sp>
      <p:sp>
        <p:nvSpPr>
          <p:cNvPr id="4" name="Footer Placeholder 3"/>
          <p:cNvSpPr>
            <a:spLocks noGrp="1"/>
          </p:cNvSpPr>
          <p:nvPr>
            <p:ph type="ftr" sz="quarter" idx="11"/>
          </p:nvPr>
        </p:nvSpPr>
        <p:spPr/>
        <p:txBody>
          <a:bodyPr/>
          <a:lstStyle/>
          <a:p>
            <a:r>
              <a:rPr lang="de-DE" dirty="0"/>
              <a:t>IBM Cloud / © 2018 IBM Corporation</a:t>
            </a:r>
            <a:endParaRPr lang="en-US" dirty="0"/>
          </a:p>
        </p:txBody>
      </p:sp>
      <p:sp>
        <p:nvSpPr>
          <p:cNvPr id="6" name="Text Placeholder 5"/>
          <p:cNvSpPr>
            <a:spLocks noGrp="1"/>
          </p:cNvSpPr>
          <p:nvPr>
            <p:ph type="body" sz="quarter" idx="13"/>
          </p:nvPr>
        </p:nvSpPr>
        <p:spPr>
          <a:xfrm>
            <a:off x="5059680" y="1240825"/>
            <a:ext cx="3714203" cy="3104752"/>
          </a:xfrm>
        </p:spPr>
        <p:txBody>
          <a:bodyPr/>
          <a:lstStyle/>
          <a:p>
            <a:r>
              <a:rPr lang="en-US" dirty="0"/>
              <a:t>These </a:t>
            </a:r>
            <a:r>
              <a:rPr lang="en-US" dirty="0" smtClean="0"/>
              <a:t>seven </a:t>
            </a:r>
            <a:r>
              <a:rPr lang="en-US" dirty="0"/>
              <a:t>dashboards enable viewing of information in the following categories:</a:t>
            </a:r>
          </a:p>
          <a:p>
            <a:endParaRPr lang="en-US" dirty="0"/>
          </a:p>
          <a:p>
            <a:pPr marL="342900" indent="-342900">
              <a:buFont typeface="+mj-lt"/>
              <a:buAutoNum type="arabicPeriod"/>
            </a:pPr>
            <a:r>
              <a:rPr lang="en-US" dirty="0" smtClean="0"/>
              <a:t>Docker</a:t>
            </a:r>
          </a:p>
          <a:p>
            <a:pPr marL="342900" indent="-342900">
              <a:buFont typeface="+mj-lt"/>
              <a:buAutoNum type="arabicPeriod"/>
            </a:pPr>
            <a:r>
              <a:rPr lang="en-US" dirty="0" err="1" smtClean="0"/>
              <a:t>ElasticSearch</a:t>
            </a:r>
            <a:endParaRPr lang="en-US" dirty="0" smtClean="0"/>
          </a:p>
          <a:p>
            <a:pPr marL="342900" indent="-342900">
              <a:buFont typeface="+mj-lt"/>
              <a:buAutoNum type="arabicPeriod"/>
            </a:pPr>
            <a:r>
              <a:rPr lang="en-US" dirty="0" err="1" smtClean="0"/>
              <a:t>etcd</a:t>
            </a:r>
            <a:endParaRPr lang="en-US" dirty="0"/>
          </a:p>
          <a:p>
            <a:pPr marL="342900" indent="-342900">
              <a:buFont typeface="+mj-lt"/>
              <a:buAutoNum type="arabicPeriod"/>
            </a:pPr>
            <a:r>
              <a:rPr lang="en-US" dirty="0"/>
              <a:t>Kubernetes</a:t>
            </a:r>
          </a:p>
          <a:p>
            <a:pPr marL="342900" indent="-342900">
              <a:buFont typeface="+mj-lt"/>
              <a:buAutoNum type="arabicPeriod"/>
            </a:pPr>
            <a:r>
              <a:rPr lang="en-US" dirty="0"/>
              <a:t>Prometheus</a:t>
            </a:r>
          </a:p>
          <a:p>
            <a:pPr marL="342900" indent="-342900">
              <a:buFont typeface="+mj-lt"/>
              <a:buAutoNum type="arabicPeriod"/>
            </a:pPr>
            <a:r>
              <a:rPr lang="en-US" dirty="0" smtClean="0"/>
              <a:t>ICP</a:t>
            </a:r>
            <a:endParaRPr lang="en-US" dirty="0"/>
          </a:p>
        </p:txBody>
      </p:sp>
      <p:sp>
        <p:nvSpPr>
          <p:cNvPr id="13" name="Text Placeholder 5">
            <a:extLst>
              <a:ext uri="{FF2B5EF4-FFF2-40B4-BE49-F238E27FC236}">
                <a16:creationId xmlns="" xmlns:a16="http://schemas.microsoft.com/office/drawing/2014/main" id="{5CB1317F-B1C3-BF4F-9DE2-9AE91D0D0744}"/>
              </a:ext>
            </a:extLst>
          </p:cNvPr>
          <p:cNvSpPr txBox="1">
            <a:spLocks/>
          </p:cNvSpPr>
          <p:nvPr/>
        </p:nvSpPr>
        <p:spPr>
          <a:xfrm>
            <a:off x="228600" y="3982251"/>
            <a:ext cx="8686800" cy="564112"/>
          </a:xfrm>
          <a:prstGeom prst="rect">
            <a:avLst/>
          </a:prstGeom>
        </p:spPr>
        <p:txBody>
          <a:bodyPr vert="horz" lIns="0" tIns="0" rIns="0" bIns="0" rtlCol="0">
            <a:noAutofit/>
          </a:bodyPr>
          <a:lstStyle>
            <a:lvl1pPr marL="0" indent="0" algn="l" defTabSz="457200" rtl="0" eaLnBrk="1" latinLnBrk="0" hangingPunct="1">
              <a:lnSpc>
                <a:spcPct val="100000"/>
              </a:lnSpc>
              <a:spcBef>
                <a:spcPts val="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rgbClr val="49CCD0"/>
                </a:solidFill>
              </a:rPr>
              <a:t>Note:</a:t>
            </a:r>
            <a:r>
              <a:rPr lang="en-US" dirty="0"/>
              <a:t> IBM Cloud requires deploying Monitor service.   Above screen is from IBM Cloud Private.  </a:t>
            </a:r>
          </a:p>
        </p:txBody>
      </p:sp>
      <p:pic>
        <p:nvPicPr>
          <p:cNvPr id="4098" name="Picture 2" descr="C:\Users\IBM_AD~1\AppData\Local\Temp\SNAGHTML1efbfc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60526"/>
            <a:ext cx="4689563" cy="2618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842012"/>
      </p:ext>
    </p:extLst>
  </p:cSld>
  <p:clrMapOvr>
    <a:masterClrMapping/>
  </p:clrMapOvr>
</p:sld>
</file>

<file path=ppt/theme/theme1.xml><?xml version="1.0" encoding="utf-8"?>
<a:theme xmlns:a="http://schemas.openxmlformats.org/drawingml/2006/main" name="IBM_Cloud_Presentation_INTERIM_2017_V01_Plex">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F1C2765-009A-4249-AB0D-41CA8D127B1B}"/>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9A7E53AD-5CD8-1643-AC02-33B719B24843}"/>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022B6EB-307D-AB45-ACB7-EBB7A58A12E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IBM_Cloud_Presentation_INTERIM_2017_V01_Plex.potx</Template>
  <TotalTime>9548</TotalTime>
  <Words>1704</Words>
  <Application>Microsoft Office PowerPoint</Application>
  <PresentationFormat>On-screen Show (16:9)</PresentationFormat>
  <Paragraphs>439</Paragraphs>
  <Slides>46</Slides>
  <Notes>34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46</vt:i4>
      </vt:variant>
    </vt:vector>
  </HeadingPairs>
  <TitlesOfParts>
    <vt:vector size="55" baseType="lpstr">
      <vt:lpstr>Arial</vt:lpstr>
      <vt:lpstr>Calibri</vt:lpstr>
      <vt:lpstr>IBM Plex Mono</vt:lpstr>
      <vt:lpstr>IBM Plex Sans</vt:lpstr>
      <vt:lpstr>IBM Plex Sans Medium</vt:lpstr>
      <vt:lpstr>IBM_Cloud_Presentation_INTERIM_2017_V01_Plex</vt:lpstr>
      <vt:lpstr>dk_blu_background_2017</vt:lpstr>
      <vt:lpstr>gry_background_2017</vt:lpstr>
      <vt:lpstr>wht_background_2017</vt:lpstr>
      <vt:lpstr>Debugging and Monitoring  while using  IBM Cloud Private  </vt:lpstr>
      <vt:lpstr>Agenda</vt:lpstr>
      <vt:lpstr>Monitoring</vt:lpstr>
      <vt:lpstr>Default dashboard in IBM Cloud Private</vt:lpstr>
      <vt:lpstr>Workload dashboard in IBM Cloud Private</vt:lpstr>
      <vt:lpstr>Metering dashboard in IBM Cloud Private</vt:lpstr>
      <vt:lpstr>Metering – export data to spread sheet</vt:lpstr>
      <vt:lpstr>Alerts </vt:lpstr>
      <vt:lpstr>Available Grafana dashboards in  IBM Cloud Private</vt:lpstr>
      <vt:lpstr>Grafana dashboard</vt:lpstr>
      <vt:lpstr>Zipkin – Application level tracing </vt:lpstr>
      <vt:lpstr>Zipkin – Use within Istio</vt:lpstr>
      <vt:lpstr>kubectl – view node and pods resources </vt:lpstr>
      <vt:lpstr>Logging</vt:lpstr>
      <vt:lpstr>Exposed logging in IBM Cloud Private</vt:lpstr>
      <vt:lpstr>Kubernetes logs </vt:lpstr>
      <vt:lpstr>Elastic Stack is used</vt:lpstr>
      <vt:lpstr>Debugging</vt:lpstr>
      <vt:lpstr>Kibana dashboard in IBM Cloud Private</vt:lpstr>
      <vt:lpstr>kubectl – Viewing information </vt:lpstr>
      <vt:lpstr>kubectl – view pod information </vt:lpstr>
      <vt:lpstr>kubectl – view pod  and container logs</vt:lpstr>
      <vt:lpstr>kubectl – view events </vt:lpstr>
      <vt:lpstr>kubectl – exec command into running container</vt:lpstr>
      <vt:lpstr>kubectl – Cheat Sheet</vt:lpstr>
      <vt:lpstr>Command Line Interface (CLI) tools</vt:lpstr>
      <vt:lpstr>top – Linux Process Monitoring  vmstat – Virtual Memory Statistics  lsof – List Open File  tcpdump – Network Packet Analyzer  netstat – Network Statistics  htop – Linux Process Monitoring  monitorix – Sys and Ntwk  Monitoring  </vt:lpstr>
      <vt:lpstr>IBM Cloud CLI (bx) and IBM Cloud Private (pr) plugin</vt:lpstr>
      <vt:lpstr>kubectl – authentication and context</vt:lpstr>
      <vt:lpstr>Resources for next steps</vt:lpstr>
      <vt:lpstr>Resources for next steps</vt:lpstr>
      <vt:lpstr>Resources for next steps</vt:lpstr>
      <vt:lpstr>Resources for next steps</vt:lpstr>
      <vt:lpstr>IBM Knowledge Center - Cloud Private </vt:lpstr>
      <vt:lpstr>Stack Overflow</vt:lpstr>
      <vt:lpstr>KubeTube</vt:lpstr>
      <vt:lpstr>KubeTube – Featured asciicasts</vt:lpstr>
      <vt:lpstr>Grafana training</vt:lpstr>
      <vt:lpstr>Kibana training</vt:lpstr>
      <vt:lpstr>developerWorks Recipes</vt:lpstr>
      <vt:lpstr>Medium articles</vt:lpstr>
      <vt:lpstr>Kubernetes documentation</vt:lpstr>
      <vt:lpstr>IBM Cloud Private Center of Competency (CoC) provided tools</vt:lpstr>
      <vt:lpstr>Safari Online Books</vt:lpstr>
      <vt:lpstr>Questions?</vt:lpstr>
      <vt:lpstr>Thank you</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LISA LIND</dc:creator>
  <cp:lastModifiedBy>Colin Henderson</cp:lastModifiedBy>
  <cp:revision>197</cp:revision>
  <dcterms:created xsi:type="dcterms:W3CDTF">2017-10-13T18:29:42Z</dcterms:created>
  <dcterms:modified xsi:type="dcterms:W3CDTF">2018-06-18T03:35:40Z</dcterms:modified>
</cp:coreProperties>
</file>